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363" r:id="rId2"/>
    <p:sldId id="372" r:id="rId3"/>
    <p:sldId id="362" r:id="rId4"/>
    <p:sldId id="305" r:id="rId5"/>
    <p:sldId id="306" r:id="rId6"/>
    <p:sldId id="311" r:id="rId7"/>
    <p:sldId id="354" r:id="rId8"/>
    <p:sldId id="377" r:id="rId9"/>
    <p:sldId id="337" r:id="rId10"/>
    <p:sldId id="340" r:id="rId11"/>
    <p:sldId id="348" r:id="rId12"/>
    <p:sldId id="341" r:id="rId13"/>
    <p:sldId id="314" r:id="rId14"/>
    <p:sldId id="376" r:id="rId15"/>
    <p:sldId id="359" r:id="rId16"/>
    <p:sldId id="345" r:id="rId17"/>
    <p:sldId id="343" r:id="rId18"/>
    <p:sldId id="346" r:id="rId19"/>
    <p:sldId id="365" r:id="rId20"/>
    <p:sldId id="336" r:id="rId21"/>
    <p:sldId id="338" r:id="rId22"/>
    <p:sldId id="327" r:id="rId23"/>
    <p:sldId id="366" r:id="rId24"/>
    <p:sldId id="339" r:id="rId25"/>
    <p:sldId id="373" r:id="rId26"/>
    <p:sldId id="374" r:id="rId27"/>
    <p:sldId id="37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3EBAF8"/>
    <a:srgbClr val="3062EE"/>
    <a:srgbClr val="294A4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53" autoAdjust="0"/>
    <p:restoredTop sz="93548" autoAdjust="0"/>
  </p:normalViewPr>
  <p:slideViewPr>
    <p:cSldViewPr>
      <p:cViewPr varScale="1">
        <p:scale>
          <a:sx n="64" d="100"/>
          <a:sy n="64" d="100"/>
        </p:scale>
        <p:origin x="-146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57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D2716-DD6C-477A-A282-7AC3836934CA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9349F1-1861-4C19-9D02-E9F2121129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349F1-1861-4C19-9D02-E9F2121129B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task of my report</a:t>
            </a:r>
            <a:r>
              <a:rPr lang="en-US" baseline="0" dirty="0" smtClean="0"/>
              <a:t> is to  perform the preliminary analysis of the first </a:t>
            </a:r>
            <a:r>
              <a:rPr lang="en-US" sz="1200" b="1" dirty="0" smtClean="0">
                <a:solidFill>
                  <a:srgbClr val="3EBAF8"/>
                </a:solidFill>
              </a:rPr>
              <a:t>  </a:t>
            </a:r>
            <a:r>
              <a:rPr lang="en-US" sz="1200" b="0" dirty="0" smtClean="0">
                <a:solidFill>
                  <a:srgbClr val="3EBAF8"/>
                </a:solidFill>
              </a:rPr>
              <a:t>experimental data of TAIGA-</a:t>
            </a:r>
            <a:r>
              <a:rPr lang="en-US" sz="1200" b="0" dirty="0" err="1" smtClean="0">
                <a:solidFill>
                  <a:srgbClr val="3EBAF8"/>
                </a:solidFill>
              </a:rPr>
              <a:t>HiSCORE</a:t>
            </a:r>
            <a:r>
              <a:rPr lang="en-US" sz="1200" b="0" dirty="0" smtClean="0">
                <a:solidFill>
                  <a:srgbClr val="3EBAF8"/>
                </a:solidFill>
              </a:rPr>
              <a:t>  with tilting to south stations</a:t>
            </a:r>
            <a:r>
              <a:rPr lang="en-US" sz="1200" b="0" baseline="0" dirty="0" smtClean="0">
                <a:solidFill>
                  <a:srgbClr val="3EBAF8"/>
                </a:solidFill>
              </a:rPr>
              <a:t> </a:t>
            </a:r>
            <a:r>
              <a:rPr lang="en-US" sz="1200" b="0" dirty="0" smtClean="0">
                <a:solidFill>
                  <a:srgbClr val="3EBAF8"/>
                </a:solidFill>
              </a:rPr>
              <a:t> in commissioning season 2015-2016  and to answer </a:t>
            </a:r>
            <a:r>
              <a:rPr lang="en-US" sz="1200" b="0" baseline="0" dirty="0" smtClean="0">
                <a:solidFill>
                  <a:srgbClr val="3EBAF8"/>
                </a:solidFill>
              </a:rPr>
              <a:t>  can we see some signal now, do we see.</a:t>
            </a:r>
            <a:r>
              <a:rPr lang="ru-RU" sz="1200" dirty="0" smtClean="0">
                <a:solidFill>
                  <a:srgbClr val="3EBAF8"/>
                </a:solidFill>
              </a:rPr>
              <a:t/>
            </a:r>
            <a:br>
              <a:rPr lang="ru-RU" sz="1200" dirty="0" smtClean="0">
                <a:solidFill>
                  <a:srgbClr val="3EBAF8"/>
                </a:solidFill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349F1-1861-4C19-9D02-E9F2121129B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8C804-9AA0-4D8B-B1AE-F383AD84AE9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6147D-C115-4A92-A4CB-0F68013751A1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4215-538F-4A35-98F0-9C7F70364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6147D-C115-4A92-A4CB-0F68013751A1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4215-538F-4A35-98F0-9C7F70364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6147D-C115-4A92-A4CB-0F68013751A1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4215-538F-4A35-98F0-9C7F70364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6147D-C115-4A92-A4CB-0F68013751A1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4215-538F-4A35-98F0-9C7F70364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6147D-C115-4A92-A4CB-0F68013751A1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4215-538F-4A35-98F0-9C7F70364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6147D-C115-4A92-A4CB-0F68013751A1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4215-538F-4A35-98F0-9C7F70364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6147D-C115-4A92-A4CB-0F68013751A1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4215-538F-4A35-98F0-9C7F70364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6147D-C115-4A92-A4CB-0F68013751A1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AD4215-538F-4A35-98F0-9C7F703649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6147D-C115-4A92-A4CB-0F68013751A1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4215-538F-4A35-98F0-9C7F70364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6147D-C115-4A92-A4CB-0F68013751A1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CAD4215-538F-4A35-98F0-9C7F70364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F86147D-C115-4A92-A4CB-0F68013751A1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4215-538F-4A35-98F0-9C7F70364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F86147D-C115-4A92-A4CB-0F68013751A1}" type="datetimeFigureOut">
              <a:rPr lang="ru-RU" smtClean="0"/>
              <a:pPr/>
              <a:t>22.08.2016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CAD4215-538F-4A35-98F0-9C7F703649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6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0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848872" cy="273630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b="0" dirty="0" smtClean="0"/>
              <a:t>The TAIGA  experiment for gamma astronomy above 30 TeV and first results.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140968"/>
            <a:ext cx="8820472" cy="1752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L.G. </a:t>
            </a:r>
            <a:r>
              <a:rPr lang="en-US" dirty="0" err="1" smtClean="0"/>
              <a:t>Sveshnikova</a:t>
            </a:r>
            <a:r>
              <a:rPr lang="en-US" dirty="0" smtClean="0"/>
              <a:t> et al . </a:t>
            </a:r>
          </a:p>
          <a:p>
            <a:pPr algn="ctr"/>
            <a:r>
              <a:rPr lang="en-US" dirty="0" err="1" smtClean="0"/>
              <a:t>Skobeltsyn</a:t>
            </a:r>
            <a:r>
              <a:rPr lang="en-US" dirty="0" smtClean="0"/>
              <a:t> Institute of Moscow State University</a:t>
            </a:r>
          </a:p>
          <a:p>
            <a:pPr algn="ctr"/>
            <a:r>
              <a:rPr lang="en-US" dirty="0" smtClean="0"/>
              <a:t>  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4797152"/>
            <a:ext cx="8460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9718" y="4941168"/>
            <a:ext cx="4374282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5229200"/>
            <a:ext cx="45576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66CCFF"/>
                </a:solidFill>
              </a:rPr>
              <a:t>TAIGA</a:t>
            </a:r>
            <a:r>
              <a:rPr lang="ru-RU" b="1" dirty="0" smtClean="0">
                <a:solidFill>
                  <a:srgbClr val="66CCFF"/>
                </a:solidFill>
              </a:rPr>
              <a:t> –</a:t>
            </a:r>
            <a:r>
              <a:rPr lang="en-US" b="1" dirty="0" err="1" smtClean="0">
                <a:solidFill>
                  <a:srgbClr val="66CCFF"/>
                </a:solidFill>
              </a:rPr>
              <a:t>HiSCORE</a:t>
            </a:r>
            <a:r>
              <a:rPr lang="en-US" b="1" dirty="0" smtClean="0">
                <a:solidFill>
                  <a:srgbClr val="66CCFF"/>
                </a:solidFill>
              </a:rPr>
              <a:t> :</a:t>
            </a:r>
          </a:p>
          <a:p>
            <a:r>
              <a:rPr lang="en-US" b="1" dirty="0" smtClean="0">
                <a:solidFill>
                  <a:srgbClr val="66CCFF"/>
                </a:solidFill>
              </a:rPr>
              <a:t>High Sensitivity Cosmic Origin Explorer</a:t>
            </a:r>
          </a:p>
          <a:p>
            <a:r>
              <a:rPr lang="en-US" b="1" dirty="0" smtClean="0">
                <a:solidFill>
                  <a:srgbClr val="66CCFF"/>
                </a:solidFill>
              </a:rPr>
              <a:t>In </a:t>
            </a:r>
            <a:r>
              <a:rPr lang="en-US" b="1" dirty="0" err="1" smtClean="0">
                <a:solidFill>
                  <a:srgbClr val="66CCFF"/>
                </a:solidFill>
              </a:rPr>
              <a:t>Tunka</a:t>
            </a:r>
            <a:r>
              <a:rPr lang="en-US" b="1" dirty="0" smtClean="0">
                <a:solidFill>
                  <a:srgbClr val="66CCFF"/>
                </a:solidFill>
              </a:rPr>
              <a:t> Valley near lake Baikal</a:t>
            </a:r>
          </a:p>
          <a:p>
            <a:endParaRPr lang="ru-RU" b="1" dirty="0">
              <a:solidFill>
                <a:srgbClr val="66CC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66CCFF"/>
                </a:solidFill>
              </a:rPr>
              <a:t> </a:t>
            </a:r>
            <a:r>
              <a:rPr lang="en-US" sz="2800" b="1" dirty="0" smtClean="0">
                <a:solidFill>
                  <a:srgbClr val="66CCFF"/>
                </a:solidFill>
              </a:rPr>
              <a:t>Method of reconstruction  of shower parameters: core positions, angles, energy (</a:t>
            </a:r>
            <a:r>
              <a:rPr lang="en-US" sz="2400" b="1" dirty="0" smtClean="0">
                <a:solidFill>
                  <a:srgbClr val="66CCFF"/>
                </a:solidFill>
              </a:rPr>
              <a:t>see report of V. </a:t>
            </a:r>
            <a:r>
              <a:rPr lang="en-US" sz="2400" b="1" dirty="0" err="1" smtClean="0">
                <a:solidFill>
                  <a:srgbClr val="66CCFF"/>
                </a:solidFill>
              </a:rPr>
              <a:t>Prosin</a:t>
            </a:r>
            <a:r>
              <a:rPr lang="en-US" sz="2400" b="1" dirty="0" smtClean="0">
                <a:solidFill>
                  <a:srgbClr val="66CCFF"/>
                </a:solidFill>
              </a:rPr>
              <a:t> on Friday)</a:t>
            </a:r>
            <a:endParaRPr lang="ru-RU" sz="2400" b="1" dirty="0">
              <a:solidFill>
                <a:srgbClr val="66CC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700809"/>
            <a:ext cx="6428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1)Selection of showers with 4 hit detectors  (Ndet</a:t>
            </a:r>
            <a:r>
              <a:rPr lang="en-US" dirty="0" smtClean="0">
                <a:sym typeface="Symbol"/>
              </a:rPr>
              <a:t>5 for Crab)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2132856"/>
            <a:ext cx="6710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/>
              </a:rPr>
              <a:t>2)Rough  estimation of   and   by time delay in every station  </a:t>
            </a:r>
          </a:p>
          <a:p>
            <a:r>
              <a:rPr lang="en-US" dirty="0" smtClean="0">
                <a:sym typeface="Symbol"/>
              </a:rPr>
              <a:t>with plane approximation  of shower  front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576" y="2852936"/>
            <a:ext cx="66388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/>
              </a:rPr>
              <a:t>3)Core position  X0,Y0 estimation by amplitudes in different detectors.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55576" y="3429000"/>
            <a:ext cx="5854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/>
              </a:rPr>
              <a:t>4)Re-estimation of   and  with known  X0,Y0, fitting time front by cone –like function 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83568" y="3933056"/>
            <a:ext cx="7248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/>
              </a:rPr>
              <a:t>5)Approximation of </a:t>
            </a:r>
            <a:r>
              <a:rPr lang="en-US" dirty="0" err="1" smtClean="0">
                <a:sym typeface="Symbol"/>
              </a:rPr>
              <a:t>Qi</a:t>
            </a:r>
            <a:r>
              <a:rPr lang="en-US" dirty="0" smtClean="0">
                <a:sym typeface="Symbol"/>
              </a:rPr>
              <a:t>(</a:t>
            </a:r>
            <a:r>
              <a:rPr lang="en-US" dirty="0" err="1" smtClean="0">
                <a:sym typeface="Symbol"/>
              </a:rPr>
              <a:t>Ri</a:t>
            </a:r>
            <a:r>
              <a:rPr lang="en-US" dirty="0" smtClean="0">
                <a:sym typeface="Symbol"/>
              </a:rPr>
              <a:t>) by ’</a:t>
            </a:r>
            <a:r>
              <a:rPr lang="en-US" dirty="0" err="1" smtClean="0">
                <a:sym typeface="Symbol"/>
              </a:rPr>
              <a:t>Tunka</a:t>
            </a:r>
            <a:r>
              <a:rPr lang="en-US" dirty="0" smtClean="0">
                <a:sym typeface="Symbol"/>
              </a:rPr>
              <a:t>’  fitting function and estimation of Q200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55576" y="4509120"/>
            <a:ext cx="3804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/>
              </a:rPr>
              <a:t>6) Transition from Q200 to Energy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55576" y="5013176"/>
            <a:ext cx="7412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/>
              </a:rPr>
              <a:t> 7)Calculation of right ascension (Ra)and declination (Dec) of showers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971600" y="566124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sym typeface="Symbol"/>
            </a:endParaRP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55576" y="5661248"/>
            <a:ext cx="6920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/>
              </a:rPr>
              <a:t>8) Analysis of the  sample in cone &lt;3 degrees and &lt;0.4 degrees </a:t>
            </a:r>
          </a:p>
          <a:p>
            <a:r>
              <a:rPr lang="en-US" dirty="0" smtClean="0">
                <a:sym typeface="Symbol"/>
              </a:rPr>
              <a:t>in Crab direction.  Maps Ra-Dec, background calculation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74320"/>
            <a:ext cx="9144000" cy="92243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66CCFF"/>
                </a:solidFill>
              </a:rPr>
              <a:t>Time of observation of Crab Nebula  per day at  the </a:t>
            </a:r>
            <a:r>
              <a:rPr lang="en-US" sz="3600" b="1" dirty="0" err="1" smtClean="0">
                <a:solidFill>
                  <a:srgbClr val="66CCFF"/>
                </a:solidFill>
              </a:rPr>
              <a:t>Tunka</a:t>
            </a:r>
            <a:r>
              <a:rPr lang="en-US" sz="3600" b="1" dirty="0" smtClean="0">
                <a:solidFill>
                  <a:srgbClr val="66CCFF"/>
                </a:solidFill>
              </a:rPr>
              <a:t>  valley with tilting stations.  </a:t>
            </a:r>
            <a:br>
              <a:rPr lang="en-US" sz="3600" b="1" dirty="0" smtClean="0">
                <a:solidFill>
                  <a:srgbClr val="66CCFF"/>
                </a:solidFill>
              </a:rPr>
            </a:br>
            <a:r>
              <a:rPr lang="en-US" sz="3600" b="1" dirty="0" smtClean="0">
                <a:solidFill>
                  <a:srgbClr val="66CCFF"/>
                </a:solidFill>
              </a:rPr>
              <a:t> </a:t>
            </a:r>
            <a:endParaRPr lang="ru-RU" sz="3600" b="1" dirty="0">
              <a:solidFill>
                <a:srgbClr val="66CCFF"/>
              </a:solidFill>
            </a:endParaRPr>
          </a:p>
        </p:txBody>
      </p:sp>
      <p:pic>
        <p:nvPicPr>
          <p:cNvPr id="5" name="Рисунок 4" descr="CrabTimeEx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196752"/>
            <a:ext cx="7488832" cy="41044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9512" y="5373216"/>
            <a:ext cx="8640960" cy="1323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1600" b="1" dirty="0" smtClean="0"/>
              <a:t>The total expected time of  Crab observation for tilting stations during the year   in moonless days </a:t>
            </a:r>
            <a:r>
              <a:rPr lang="ru-RU" sz="1600" b="1" dirty="0" smtClean="0"/>
              <a:t> </a:t>
            </a:r>
            <a:r>
              <a:rPr lang="en-US" sz="1600" b="1" dirty="0" smtClean="0"/>
              <a:t>~ 230</a:t>
            </a:r>
            <a:r>
              <a:rPr lang="ru-RU" sz="1600" b="1" dirty="0" smtClean="0"/>
              <a:t>часов,</a:t>
            </a:r>
          </a:p>
          <a:p>
            <a:pPr marL="342900" indent="-342900">
              <a:buAutoNum type="arabicParenR"/>
            </a:pPr>
            <a:r>
              <a:rPr lang="en-US" sz="1600" b="1" dirty="0" smtClean="0"/>
              <a:t> From many years observation  it is  known that cloudless good weather  ~ ½ of this time.</a:t>
            </a:r>
            <a:endParaRPr lang="ru-RU" sz="1600" b="1" dirty="0" smtClean="0"/>
          </a:p>
          <a:p>
            <a:r>
              <a:rPr lang="ru-RU" sz="1600" b="1" dirty="0" smtClean="0"/>
              <a:t>3)  </a:t>
            </a:r>
            <a:r>
              <a:rPr lang="en-US" sz="1600" b="1" dirty="0" smtClean="0"/>
              <a:t>Real time of observation </a:t>
            </a:r>
            <a:r>
              <a:rPr lang="ru-RU" sz="1600" b="1" dirty="0" smtClean="0"/>
              <a:t> </a:t>
            </a:r>
            <a:r>
              <a:rPr lang="en-US" sz="1600" b="1" dirty="0" smtClean="0"/>
              <a:t>~ 54 hours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05273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66CCFF"/>
                </a:solidFill>
              </a:rPr>
              <a:t>Statistics</a:t>
            </a:r>
            <a:endParaRPr lang="ru-RU" sz="4000" b="1" dirty="0">
              <a:solidFill>
                <a:srgbClr val="66CCFF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660232" y="5517232"/>
            <a:ext cx="864096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39552" y="3084341"/>
          <a:ext cx="7992886" cy="3773659"/>
        </p:xfrm>
        <a:graphic>
          <a:graphicData uri="http://schemas.openxmlformats.org/drawingml/2006/table">
            <a:tbl>
              <a:tblPr/>
              <a:tblGrid>
                <a:gridCol w="902054"/>
                <a:gridCol w="696524"/>
                <a:gridCol w="1084748"/>
                <a:gridCol w="993402"/>
                <a:gridCol w="993402"/>
                <a:gridCol w="1244606"/>
                <a:gridCol w="1039075"/>
                <a:gridCol w="1039075"/>
              </a:tblGrid>
              <a:tr h="869458"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62702" marR="62702" marT="31351" marB="3135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A0B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imes New Roman"/>
                          <a:ea typeface="MS Mincho"/>
                        </a:rPr>
                        <a:t> all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imes New Roman"/>
                          <a:ea typeface="MS Mincho"/>
                        </a:rPr>
                        <a:t>days 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/>
                        <a:ea typeface="MS Mincho"/>
                      </a:endParaRPr>
                    </a:p>
                  </a:txBody>
                  <a:tcPr marL="62702" marR="62702" marT="31351" marB="3135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A0B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Times New Roman"/>
                          <a:ea typeface="MS Mincho"/>
                        </a:rPr>
                        <a:t>Days with  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imes New Roman"/>
                          <a:ea typeface="MS Mincho"/>
                        </a:rPr>
                        <a:t>Crab 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Times New Roman"/>
                          <a:ea typeface="MS Mincho"/>
                        </a:rPr>
                        <a:t>obs.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imes New Roman"/>
                          <a:ea typeface="MS Mincho"/>
                        </a:rPr>
                        <a:t>  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/>
                        <a:ea typeface="MS Mincho"/>
                      </a:endParaRPr>
                    </a:p>
                  </a:txBody>
                  <a:tcPr marL="62702" marR="62702" marT="31351" marB="3135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A0B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imes New Roman"/>
                          <a:ea typeface="MS Mincho"/>
                        </a:rPr>
                        <a:t>Statistics 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imes New Roman"/>
                          <a:ea typeface="MS Mincho"/>
                        </a:rPr>
                        <a:t>&lt;3 deg 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/>
                        <a:ea typeface="MS Mincho"/>
                      </a:endParaRPr>
                    </a:p>
                  </a:txBody>
                  <a:tcPr marL="62702" marR="62702" marT="31351" marB="3135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A0B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imes New Roman"/>
                          <a:ea typeface="MS Mincho"/>
                        </a:rPr>
                        <a:t>Statistics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imes New Roman"/>
                          <a:ea typeface="MS Mincho"/>
                        </a:rPr>
                        <a:t>&lt;1 deg 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/>
                        <a:ea typeface="MS Mincho"/>
                      </a:endParaRPr>
                    </a:p>
                  </a:txBody>
                  <a:tcPr marL="62702" marR="62702" marT="31351" marB="3135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A0B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imes New Roman"/>
                          <a:ea typeface="MS Mincho"/>
                        </a:rPr>
                        <a:t>Statistic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imes New Roman"/>
                          <a:ea typeface="MS Mincho"/>
                        </a:rPr>
                        <a:t>&lt;0.4 deg 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/>
                        <a:ea typeface="MS Mincho"/>
                      </a:endParaRPr>
                    </a:p>
                  </a:txBody>
                  <a:tcPr marL="62702" marR="62702" marT="31351" marB="3135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A0B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imes New Roman"/>
                          <a:ea typeface="MS Mincho"/>
                        </a:rPr>
                        <a:t>Full time </a:t>
                      </a:r>
                      <a:endParaRPr lang="en-US" sz="1600" b="1" dirty="0" smtClean="0">
                        <a:solidFill>
                          <a:srgbClr val="002060"/>
                        </a:solidFill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Times New Roman"/>
                          <a:ea typeface="MS Mincho"/>
                        </a:rPr>
                        <a:t>hr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/>
                        <a:ea typeface="MS Mincho"/>
                      </a:endParaRPr>
                    </a:p>
                  </a:txBody>
                  <a:tcPr marL="62702" marR="62702" marT="31351" marB="3135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A0B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imes New Roman"/>
                          <a:ea typeface="MS Mincho"/>
                        </a:rPr>
                        <a:t>Crab 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Times New Roman"/>
                          <a:ea typeface="MS Mincho"/>
                        </a:rPr>
                        <a:t>Time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Times New Roman"/>
                          <a:ea typeface="MS Mincho"/>
                        </a:rPr>
                        <a:t>hr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/>
                        <a:ea typeface="MS Mincho"/>
                      </a:endParaRPr>
                    </a:p>
                  </a:txBody>
                  <a:tcPr marL="62702" marR="62702" marT="31351" marB="3135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A0B0"/>
                    </a:solidFill>
                  </a:tcPr>
                </a:tc>
              </a:tr>
              <a:tr h="6469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MS Mincho"/>
                        </a:rPr>
                        <a:t>Total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MS Mincho"/>
                        </a:rPr>
                        <a:t>statistic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/>
                        <a:ea typeface="MS Mincho"/>
                      </a:endParaRPr>
                    </a:p>
                  </a:txBody>
                  <a:tcPr marL="62702" marR="62702" marT="31351" marB="3135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A0B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bg1"/>
                        </a:solidFill>
                        <a:latin typeface="Times New Roman"/>
                        <a:ea typeface="MS Mincho"/>
                      </a:endParaRPr>
                    </a:p>
                  </a:txBody>
                  <a:tcPr marL="62702" marR="62702" marT="31351" marB="3135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A0B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bg1"/>
                        </a:solidFill>
                        <a:latin typeface="Times New Roman"/>
                        <a:ea typeface="MS Mincho"/>
                      </a:endParaRPr>
                    </a:p>
                  </a:txBody>
                  <a:tcPr marL="62702" marR="62702" marT="31351" marB="3135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A0B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bg1"/>
                        </a:solidFill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MS Mincho"/>
                        </a:rPr>
                        <a:t>~29000 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/>
                        <a:ea typeface="MS Mincho"/>
                      </a:endParaRPr>
                    </a:p>
                  </a:txBody>
                  <a:tcPr marL="62702" marR="62702" marT="31351" marB="3135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A0B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bg1"/>
                        </a:solidFill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MS Mincho"/>
                        </a:rPr>
                        <a:t>~3280 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/>
                        <a:ea typeface="MS Mincho"/>
                      </a:endParaRPr>
                    </a:p>
                  </a:txBody>
                  <a:tcPr marL="62702" marR="62702" marT="31351" marB="3135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A0B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bg1"/>
                        </a:solidFill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MS Mincho"/>
                        </a:rPr>
                        <a:t>~550 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/>
                        <a:ea typeface="MS Mincho"/>
                      </a:endParaRPr>
                    </a:p>
                  </a:txBody>
                  <a:tcPr marL="62702" marR="62702" marT="31351" marB="3135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A0B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62702" marR="62702" marT="31351" marB="3135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A0B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62702" marR="62702" marT="31351" marB="3135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A0B0"/>
                    </a:solidFill>
                  </a:tcPr>
                </a:tc>
              </a:tr>
              <a:tr h="21286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MS Mincho"/>
                        </a:rPr>
                        <a:t>Sample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MS Mincho"/>
                        </a:rPr>
                        <a:t>Ndet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MS Mincho"/>
                          <a:sym typeface="Symbol"/>
                        </a:rPr>
                        <a:t>5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MS Mincho"/>
                          <a:sym typeface="Symbol"/>
                        </a:rPr>
                        <a:t>E&lt;200 </a:t>
                      </a:r>
                      <a:r>
                        <a:rPr lang="en-US" sz="1600" b="1" dirty="0" err="1" smtClean="0">
                          <a:solidFill>
                            <a:srgbClr val="FF0000"/>
                          </a:solidFill>
                          <a:latin typeface="Times New Roman"/>
                          <a:ea typeface="MS Mincho"/>
                          <a:sym typeface="Symbol"/>
                        </a:rPr>
                        <a:t>TeV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MS Mincho"/>
                          <a:sym typeface="Symbol"/>
                        </a:rPr>
                        <a:t> at the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MS Mincho"/>
                          <a:sym typeface="Symbol"/>
                        </a:rPr>
                        <a:t>area 0.25 km2</a:t>
                      </a:r>
                      <a:endParaRPr lang="en-US" sz="1600" b="1" dirty="0" smtClean="0">
                        <a:solidFill>
                          <a:srgbClr val="FF0000"/>
                        </a:solidFill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FF0000"/>
                        </a:solidFill>
                        <a:latin typeface="Times New Roman"/>
                        <a:ea typeface="MS Mincho"/>
                      </a:endParaRPr>
                    </a:p>
                  </a:txBody>
                  <a:tcPr marL="62702" marR="62702" marT="31351" marB="3135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MS Mincho"/>
                        </a:rPr>
                        <a:t>35 days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/>
                        <a:ea typeface="MS Mincho"/>
                      </a:endParaRPr>
                    </a:p>
                  </a:txBody>
                  <a:tcPr marL="62702" marR="62702" marT="31351" marB="3135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MS Mincho"/>
                        </a:rPr>
                        <a:t>24 days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/>
                        <a:ea typeface="MS Mincho"/>
                      </a:endParaRPr>
                    </a:p>
                  </a:txBody>
                  <a:tcPr marL="62702" marR="62702" marT="31351" marB="3135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MS Mincho"/>
                        </a:rPr>
                        <a:t>10287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/>
                        <a:ea typeface="MS Mincho"/>
                      </a:endParaRPr>
                    </a:p>
                  </a:txBody>
                  <a:tcPr marL="62702" marR="62702" marT="31351" marB="3135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MS Mincho"/>
                        </a:rPr>
                        <a:t>1144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/>
                        <a:ea typeface="MS Mincho"/>
                      </a:endParaRPr>
                    </a:p>
                  </a:txBody>
                  <a:tcPr marL="62702" marR="62702" marT="31351" marB="3135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MS Mincho"/>
                        </a:rPr>
                        <a:t>183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/>
                        <a:ea typeface="MS Mincho"/>
                      </a:endParaRPr>
                    </a:p>
                  </a:txBody>
                  <a:tcPr marL="62702" marR="62702" marT="31351" marB="3135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MS Mincho"/>
                        </a:rPr>
                        <a:t>230 hours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/>
                        <a:ea typeface="MS Mincho"/>
                      </a:endParaRPr>
                    </a:p>
                  </a:txBody>
                  <a:tcPr marL="62702" marR="62702" marT="31351" marB="3135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MS Mincho"/>
                        </a:rPr>
                        <a:t>54 hours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/>
                        <a:ea typeface="MS Mincho"/>
                      </a:endParaRPr>
                    </a:p>
                  </a:txBody>
                  <a:tcPr marL="62702" marR="62702" marT="31351" marB="3135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FE4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1052736"/>
            <a:ext cx="85320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In total there were selected  ~ 5.0 millions showers with Ndet</a:t>
            </a:r>
            <a:r>
              <a:rPr lang="en-US" sz="2000" b="1" dirty="0" smtClean="0">
                <a:sym typeface="Symbol"/>
              </a:rPr>
              <a:t>4  </a:t>
            </a:r>
            <a:r>
              <a:rPr lang="en-US" sz="2000" b="1" dirty="0" smtClean="0"/>
              <a:t> with the reconstructed core positions inside the ellipse with  axles 300 and 225 m  during 24 days  when  showers with Crab direction were observed.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31358" y="2348880"/>
            <a:ext cx="8712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66CCFF"/>
                </a:solidFill>
              </a:rPr>
              <a:t>The sample of showers  within the cone Psi &lt;3 degrees and Psi &lt; 0.4 degrees</a:t>
            </a:r>
          </a:p>
          <a:p>
            <a:r>
              <a:rPr lang="en-US" b="1" dirty="0" smtClean="0">
                <a:solidFill>
                  <a:srgbClr val="66CCFF"/>
                </a:solidFill>
              </a:rPr>
              <a:t> in the Crab direction</a:t>
            </a:r>
            <a:r>
              <a:rPr lang="ru-RU" b="1" dirty="0" smtClean="0">
                <a:solidFill>
                  <a:srgbClr val="66CCFF"/>
                </a:solidFill>
              </a:rPr>
              <a:t>   (</a:t>
            </a:r>
            <a:r>
              <a:rPr lang="en-US" b="1" dirty="0" smtClean="0">
                <a:solidFill>
                  <a:srgbClr val="66CCFF"/>
                </a:solidFill>
              </a:rPr>
              <a:t>Ra=83.63, declination=22.01</a:t>
            </a:r>
            <a:r>
              <a:rPr lang="ru-RU" b="1" dirty="0" smtClean="0">
                <a:solidFill>
                  <a:srgbClr val="66CCFF"/>
                </a:solidFill>
              </a:rPr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66CCFF"/>
                </a:solidFill>
              </a:rPr>
              <a:t>Estimation of  energy  threshold  and peak energy  for  CR from  the counting rate of 4 hit detectors.   </a:t>
            </a:r>
            <a:endParaRPr lang="ru-RU" sz="2800" b="1" dirty="0">
              <a:solidFill>
                <a:srgbClr val="66CCFF"/>
              </a:solidFill>
            </a:endParaRPr>
          </a:p>
        </p:txBody>
      </p:sp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0" y="2708920"/>
          <a:ext cx="5400278" cy="3240956"/>
        </p:xfrm>
        <a:graphic>
          <a:graphicData uri="http://schemas.openxmlformats.org/presentationml/2006/ole">
            <p:oleObj spid="_x0000_s50178" name="Graph" r:id="rId3" imgW="4191480" imgH="2939400" progId="Origin50.Graph">
              <p:embed/>
            </p:oleObj>
          </a:graphicData>
        </a:graphic>
      </p:graphicFrame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708920"/>
            <a:ext cx="3707904" cy="3250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1520" y="1628800"/>
            <a:ext cx="3525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Experimental  counting rates:</a:t>
            </a:r>
          </a:p>
          <a:p>
            <a:r>
              <a:rPr lang="en-US" b="1" dirty="0" smtClean="0"/>
              <a:t>16-18 in October</a:t>
            </a:r>
            <a:endParaRPr lang="ru-RU" b="1" dirty="0" smtClean="0"/>
          </a:p>
          <a:p>
            <a:r>
              <a:rPr lang="en-US" b="1" dirty="0" smtClean="0"/>
              <a:t>9-11 in February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771800" y="6237312"/>
            <a:ext cx="6028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Changing of effective energy of CR from month to month</a:t>
            </a:r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4067944" y="1772816"/>
            <a:ext cx="144016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940152" y="1772816"/>
            <a:ext cx="2826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Different threshold from</a:t>
            </a:r>
          </a:p>
          <a:p>
            <a:r>
              <a:rPr lang="en-US" b="1" dirty="0" smtClean="0"/>
              <a:t>October to February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876256" y="2852936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EefE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804248" y="263691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Eeff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7020272" y="292494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7236296" y="2996952"/>
            <a:ext cx="0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Energy threshold depends on </a:t>
            </a:r>
            <a:r>
              <a:rPr lang="en-US" dirty="0" err="1" smtClean="0"/>
              <a:t>Qth</a:t>
            </a:r>
            <a:endParaRPr lang="ru-RU" dirty="0"/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19418"/>
            <a:ext cx="6984776" cy="52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91264" cy="1143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3EBAF8"/>
                </a:solidFill>
              </a:rPr>
              <a:t>Mean lateral distribution functions for primary gamma protons, He, Fe with fixed energy 100 </a:t>
            </a:r>
            <a:r>
              <a:rPr lang="en-US" sz="2800" b="1" dirty="0" err="1" smtClean="0">
                <a:solidFill>
                  <a:srgbClr val="3EBAF8"/>
                </a:solidFill>
              </a:rPr>
              <a:t>TeV</a:t>
            </a:r>
            <a:r>
              <a:rPr lang="en-US" sz="2800" b="1" dirty="0" smtClean="0">
                <a:solidFill>
                  <a:srgbClr val="3EBAF8"/>
                </a:solidFill>
              </a:rPr>
              <a:t> </a:t>
            </a:r>
            <a:endParaRPr lang="ru-RU" sz="2800" b="1" dirty="0">
              <a:solidFill>
                <a:srgbClr val="3EBAF8"/>
              </a:solidFill>
            </a:endParaRPr>
          </a:p>
        </p:txBody>
      </p:sp>
      <p:pic>
        <p:nvPicPr>
          <p:cNvPr id="3" name="Picture 1"/>
          <p:cNvPicPr preferRelativeResize="0"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95536" y="1772816"/>
            <a:ext cx="8172400" cy="42242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355976" y="5661248"/>
            <a:ext cx="129614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Log </a:t>
            </a:r>
            <a:r>
              <a:rPr lang="en-US" dirty="0" err="1" smtClean="0">
                <a:solidFill>
                  <a:schemeClr val="bg1"/>
                </a:solidFill>
              </a:rPr>
              <a:t>Rm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1916832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Log Q ph/cm2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3968" y="1988840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gamma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5976" y="2348880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Pr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He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Fe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1403648" y="2996952"/>
            <a:ext cx="504056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12160" y="386104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Q200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20" y="6211669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Reconstructed effective energy  for gamma  is 1.7 time smaller  than for Cosmic rays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0"/>
            <a:ext cx="8712968" cy="1268760"/>
          </a:xfrm>
        </p:spPr>
        <p:txBody>
          <a:bodyPr>
            <a:noAutofit/>
          </a:bodyPr>
          <a:lstStyle/>
          <a:p>
            <a:pPr lvl="0" algn="ctr"/>
            <a:r>
              <a:rPr lang="en-US" sz="3200" b="1" dirty="0" smtClean="0">
                <a:solidFill>
                  <a:srgbClr val="66CCFF"/>
                </a:solidFill>
              </a:rPr>
              <a:t/>
            </a:r>
            <a:br>
              <a:rPr lang="en-US" sz="3200" b="1" dirty="0" smtClean="0">
                <a:solidFill>
                  <a:srgbClr val="66CCFF"/>
                </a:solidFill>
              </a:rPr>
            </a:br>
            <a:r>
              <a:rPr lang="en-US" sz="2800" b="1" dirty="0" smtClean="0">
                <a:solidFill>
                  <a:srgbClr val="66CCFF"/>
                </a:solidFill>
              </a:rPr>
              <a:t>MC- simulation of  counting  4-stations rates at different  threshold of  Cherenkov photon density per cm2</a:t>
            </a:r>
            <a:r>
              <a:rPr lang="en-US" sz="3200" b="1" dirty="0" smtClean="0"/>
              <a:t>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3933056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  February </a:t>
            </a:r>
            <a:endParaRPr lang="ru-RU" dirty="0"/>
          </a:p>
        </p:txBody>
      </p:sp>
      <p:pic>
        <p:nvPicPr>
          <p:cNvPr id="839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221088"/>
            <a:ext cx="3168352" cy="2381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SpectrCR_Febru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3717032"/>
            <a:ext cx="4283969" cy="3140968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259632" y="1340768"/>
          <a:ext cx="6096000" cy="239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Qth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Ch.ph/cm2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Rates Hz</a:t>
                      </a:r>
                    </a:p>
                    <a:p>
                      <a:r>
                        <a:rPr lang="en-US" dirty="0" smtClean="0"/>
                        <a:t>Pr-He only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Rates</a:t>
                      </a:r>
                    </a:p>
                    <a:p>
                      <a:r>
                        <a:rPr lang="en-US" dirty="0" smtClean="0"/>
                        <a:t>Pr-He-C-Fe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Eef</a:t>
                      </a:r>
                      <a:r>
                        <a:rPr lang="en-US" dirty="0" smtClean="0"/>
                        <a:t> for</a:t>
                      </a:r>
                    </a:p>
                    <a:p>
                      <a:r>
                        <a:rPr lang="en-US" dirty="0" smtClean="0"/>
                        <a:t>gamma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 Hz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 Hz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~55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TeV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0.35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 Hz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 Hz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~65 </a:t>
                      </a:r>
                      <a:r>
                        <a:rPr lang="en-US" dirty="0" err="1" smtClean="0"/>
                        <a:t>TeV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  Hz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11.6 Hz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~75 </a:t>
                      </a:r>
                      <a:r>
                        <a:rPr lang="en-US" dirty="0" err="1" smtClean="0"/>
                        <a:t>TeV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Овал 20"/>
          <p:cNvSpPr/>
          <p:nvPr/>
        </p:nvSpPr>
        <p:spPr>
          <a:xfrm>
            <a:off x="4283968" y="1988840"/>
            <a:ext cx="1152128" cy="17281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539552" y="3789040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MC </a:t>
            </a:r>
            <a:r>
              <a:rPr lang="en-US" b="1" dirty="0" err="1" smtClean="0">
                <a:solidFill>
                  <a:schemeClr val="bg1"/>
                </a:solidFill>
              </a:rPr>
              <a:t>sumulation</a:t>
            </a:r>
            <a:r>
              <a:rPr lang="en-US" b="1" dirty="0" smtClean="0">
                <a:solidFill>
                  <a:schemeClr val="bg1"/>
                </a:solidFill>
              </a:rPr>
              <a:t> for  all CR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7" name="Рисунок 16" descr="LinGam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25892" y="3717032"/>
            <a:ext cx="5018108" cy="3140968"/>
          </a:xfrm>
          <a:prstGeom prst="rect">
            <a:avLst/>
          </a:prstGeom>
        </p:spPr>
      </p:pic>
      <p:sp>
        <p:nvSpPr>
          <p:cNvPr id="14" name="Стрелка вниз 13"/>
          <p:cNvSpPr/>
          <p:nvPr/>
        </p:nvSpPr>
        <p:spPr>
          <a:xfrm>
            <a:off x="7020272" y="2564904"/>
            <a:ext cx="504056" cy="16561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1907704" y="4149080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012160" y="4149080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444208" y="4437112"/>
            <a:ext cx="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796136" y="3933056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Eeff</a:t>
            </a:r>
            <a:r>
              <a:rPr lang="en-US" b="1" dirty="0" smtClean="0">
                <a:solidFill>
                  <a:schemeClr val="bg1"/>
                </a:solidFill>
              </a:rPr>
              <a:t> For gamma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0"/>
            <a:ext cx="8640960" cy="141732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solidFill>
                  <a:srgbClr val="66CCFF"/>
                </a:solidFill>
              </a:rPr>
              <a:t>Comparison of CR spectra</a:t>
            </a:r>
            <a:r>
              <a:rPr lang="ru-RU" sz="2400" b="1" dirty="0" smtClean="0">
                <a:solidFill>
                  <a:srgbClr val="66CCFF"/>
                </a:solidFill>
              </a:rPr>
              <a:t> </a:t>
            </a:r>
            <a:r>
              <a:rPr lang="en-US" sz="2400" b="1" dirty="0" smtClean="0">
                <a:solidFill>
                  <a:srgbClr val="66CCFF"/>
                </a:solidFill>
              </a:rPr>
              <a:t>in the threshold region  with direct measurements,  and ARGO JBY  and  </a:t>
            </a:r>
            <a:r>
              <a:rPr lang="en-US" sz="2400" b="1" dirty="0" err="1" smtClean="0">
                <a:solidFill>
                  <a:srgbClr val="66CCFF"/>
                </a:solidFill>
              </a:rPr>
              <a:t>HiSCORE</a:t>
            </a:r>
            <a:r>
              <a:rPr lang="en-US" sz="2400" b="1" dirty="0" smtClean="0">
                <a:solidFill>
                  <a:srgbClr val="66CCFF"/>
                </a:solidFill>
              </a:rPr>
              <a:t> 2014-2015, estimation of </a:t>
            </a:r>
            <a:r>
              <a:rPr lang="en-US" sz="2400" b="1" dirty="0" err="1" smtClean="0">
                <a:solidFill>
                  <a:srgbClr val="66CCFF"/>
                </a:solidFill>
              </a:rPr>
              <a:t>Ethr</a:t>
            </a:r>
            <a:r>
              <a:rPr lang="en-US" sz="2400" b="1" dirty="0" smtClean="0">
                <a:solidFill>
                  <a:srgbClr val="66CCFF"/>
                </a:solidFill>
              </a:rPr>
              <a:t> for gamma rays.</a:t>
            </a:r>
            <a:endParaRPr lang="ru-RU" sz="2400" b="1" dirty="0">
              <a:solidFill>
                <a:srgbClr val="66CCFF"/>
              </a:solidFill>
            </a:endParaRPr>
          </a:p>
        </p:txBody>
      </p:sp>
      <p:pic>
        <p:nvPicPr>
          <p:cNvPr id="8" name="Рисунок 7" descr="LinSpecMyC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1412776"/>
            <a:ext cx="3960440" cy="28803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64288" y="1844824"/>
            <a:ext cx="1672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Spectrum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  linear scale</a:t>
            </a:r>
            <a:endParaRPr lang="ru-RU" dirty="0" smtClean="0">
              <a:solidFill>
                <a:schemeClr val="bg1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2555776" y="3356992"/>
            <a:ext cx="21602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339752" y="4077072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HiScore</a:t>
            </a:r>
            <a:r>
              <a:rPr lang="ru-RU" dirty="0" smtClean="0">
                <a:solidFill>
                  <a:schemeClr val="bg1"/>
                </a:solidFill>
              </a:rPr>
              <a:t> 2015-2016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3275856" y="5517232"/>
            <a:ext cx="0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580112" y="1556792"/>
            <a:ext cx="1193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Спектр в </a:t>
            </a:r>
            <a:endParaRPr lang="ru-RU" dirty="0"/>
          </a:p>
        </p:txBody>
      </p:sp>
      <p:pic>
        <p:nvPicPr>
          <p:cNvPr id="23" name="Рисунок 22" descr="SpecNewCal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412776"/>
            <a:ext cx="4499992" cy="2880320"/>
          </a:xfrm>
          <a:prstGeom prst="rect">
            <a:avLst/>
          </a:prstGeom>
        </p:spPr>
      </p:pic>
      <p:sp>
        <p:nvSpPr>
          <p:cNvPr id="18" name="Стрелка вправо 17"/>
          <p:cNvSpPr/>
          <p:nvPr/>
        </p:nvSpPr>
        <p:spPr>
          <a:xfrm>
            <a:off x="4139952" y="2852936"/>
            <a:ext cx="129614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0" y="5805264"/>
            <a:ext cx="7810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Expected  effective energy  (peak energy) for Gamma rays:  50- 70 </a:t>
            </a:r>
            <a:r>
              <a:rPr lang="en-US" b="1" dirty="0" err="1" smtClean="0"/>
              <a:t>TeV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940152" y="1772816"/>
            <a:ext cx="616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Eeff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6516216" y="177281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91264" cy="1143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66CCFF"/>
                </a:solidFill>
              </a:rPr>
              <a:t>MC – simulations: arrival and core position resolution for gamma  rays with zenith angle (29-38 degrees)  in dependence on the number of hit detectors  </a:t>
            </a:r>
            <a:endParaRPr lang="ru-RU" sz="2800" b="1" dirty="0">
              <a:solidFill>
                <a:srgbClr val="66CC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47941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endParaRPr lang="ru-RU" dirty="0"/>
          </a:p>
        </p:txBody>
      </p:sp>
      <p:graphicFrame>
        <p:nvGraphicFramePr>
          <p:cNvPr id="509955" name="Object 3"/>
          <p:cNvGraphicFramePr>
            <a:graphicFrameLocks noChangeAspect="1"/>
          </p:cNvGraphicFramePr>
          <p:nvPr/>
        </p:nvGraphicFramePr>
        <p:xfrm>
          <a:off x="4932040" y="1916832"/>
          <a:ext cx="3851920" cy="3750125"/>
        </p:xfrm>
        <a:graphic>
          <a:graphicData uri="http://schemas.openxmlformats.org/presentationml/2006/ole">
            <p:oleObj spid="_x0000_s98306" name="Graph" r:id="rId3" imgW="4207320" imgH="2926080" progId="Origin50.Graph">
              <p:embed/>
            </p:oleObj>
          </a:graphicData>
        </a:graphic>
      </p:graphicFrame>
      <p:graphicFrame>
        <p:nvGraphicFramePr>
          <p:cNvPr id="509957" name="Object 5"/>
          <p:cNvGraphicFramePr>
            <a:graphicFrameLocks noChangeAspect="1"/>
          </p:cNvGraphicFramePr>
          <p:nvPr/>
        </p:nvGraphicFramePr>
        <p:xfrm>
          <a:off x="0" y="1916832"/>
          <a:ext cx="4895059" cy="3744416"/>
        </p:xfrm>
        <a:graphic>
          <a:graphicData uri="http://schemas.openxmlformats.org/presentationml/2006/ole">
            <p:oleObj spid="_x0000_s98307" name="Graph" r:id="rId4" imgW="4207320" imgH="2926080" progId="Origin50.Graph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5877272"/>
            <a:ext cx="8892480" cy="400110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Gam</a:t>
            </a:r>
            <a:r>
              <a:rPr lang="en-US" sz="2000" dirty="0" smtClean="0"/>
              <a:t>=  ~0.40+- 0.5   at   5 detectors          </a:t>
            </a:r>
            <a:r>
              <a:rPr lang="en-US" sz="2000" dirty="0" err="1" smtClean="0"/>
              <a:t>dR</a:t>
            </a:r>
            <a:r>
              <a:rPr lang="en-US" sz="2000" dirty="0" smtClean="0"/>
              <a:t>~ 50+-14 m  at 5 detectors     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357290" y="6457890"/>
            <a:ext cx="7618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Peak energy   50 -70 </a:t>
            </a:r>
            <a:r>
              <a:rPr lang="en-US" b="1" dirty="0" err="1" smtClean="0"/>
              <a:t>TeV</a:t>
            </a:r>
            <a:r>
              <a:rPr lang="en-US" b="1" dirty="0" smtClean="0"/>
              <a:t>  roughly corresponds to 5-7 hit  detectors  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47664" y="1916832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Anglular</a:t>
            </a:r>
            <a:r>
              <a:rPr lang="en-US" dirty="0" smtClean="0">
                <a:solidFill>
                  <a:schemeClr val="bg1"/>
                </a:solidFill>
              </a:rPr>
              <a:t> resolution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0152" y="1916832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Core position resolution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sz="3600" b="1" dirty="0" smtClean="0">
                <a:solidFill>
                  <a:srgbClr val="66CCFF"/>
                </a:solidFill>
              </a:rPr>
              <a:t>Reconstructed   X, Y core position  and  CR energy spectra for the sample Psi &lt;3 degrees   </a:t>
            </a:r>
            <a:endParaRPr lang="ru-RU" sz="3600" b="1" dirty="0">
              <a:solidFill>
                <a:srgbClr val="66CC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720" y="5877272"/>
            <a:ext cx="4131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Выборки соответствуют расчетам</a:t>
            </a:r>
          </a:p>
          <a:p>
            <a:r>
              <a:rPr lang="ru-RU" b="1" dirty="0" smtClean="0"/>
              <a:t>по всем параметрам</a:t>
            </a:r>
          </a:p>
        </p:txBody>
      </p:sp>
      <p:pic>
        <p:nvPicPr>
          <p:cNvPr id="5" name="Рисунок 4" descr="XYn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01008"/>
            <a:ext cx="4489394" cy="3135571"/>
          </a:xfrm>
          <a:prstGeom prst="rect">
            <a:avLst/>
          </a:prstGeom>
        </p:spPr>
      </p:pic>
      <p:pic>
        <p:nvPicPr>
          <p:cNvPr id="6" name="Рисунок 5" descr="Thres_3Gr_03_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501008"/>
            <a:ext cx="4320480" cy="31625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4088" y="3933056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October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6136" y="5157192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January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012160" y="3717032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00" y="2276872"/>
            <a:ext cx="41730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reproduce the peak energy,</a:t>
            </a:r>
          </a:p>
          <a:p>
            <a:r>
              <a:rPr lang="en-US" dirty="0" smtClean="0"/>
              <a:t>but  distribution of </a:t>
            </a:r>
            <a:r>
              <a:rPr lang="en-US" dirty="0" err="1" smtClean="0"/>
              <a:t>Qth</a:t>
            </a:r>
            <a:r>
              <a:rPr lang="en-US" dirty="0" smtClean="0"/>
              <a:t> from day to day</a:t>
            </a:r>
          </a:p>
          <a:p>
            <a:r>
              <a:rPr lang="en-US" dirty="0" smtClean="0"/>
              <a:t> makes experimental distribution</a:t>
            </a:r>
          </a:p>
          <a:p>
            <a:r>
              <a:rPr lang="en-US" dirty="0" smtClean="0"/>
              <a:t> slightly  wider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296144"/>
          </a:xfrm>
          <a:noFill/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66CCFF"/>
                </a:solidFill>
              </a:rPr>
              <a:t> </a:t>
            </a:r>
            <a:r>
              <a:rPr lang="en-US" b="1" dirty="0" smtClean="0">
                <a:solidFill>
                  <a:srgbClr val="66CCFF"/>
                </a:solidFill>
              </a:rPr>
              <a:t>Outline</a:t>
            </a:r>
            <a:r>
              <a:rPr lang="en-US" sz="4000" dirty="0" smtClean="0">
                <a:solidFill>
                  <a:srgbClr val="66CCFF"/>
                </a:solidFill>
              </a:rPr>
              <a:t> 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11560" y="1844824"/>
            <a:ext cx="7467600" cy="4464496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en-US" sz="2900" dirty="0" smtClean="0"/>
              <a:t>Introduction</a:t>
            </a:r>
          </a:p>
          <a:p>
            <a:r>
              <a:rPr lang="en-US" sz="2900" dirty="0" smtClean="0"/>
              <a:t>Preliminary methodical analysis of the first experimental data of TAIGA-</a:t>
            </a:r>
            <a:r>
              <a:rPr lang="en-US" sz="2900" dirty="0" err="1" smtClean="0"/>
              <a:t>HiSCORE</a:t>
            </a:r>
            <a:r>
              <a:rPr lang="en-US" sz="2900" dirty="0" smtClean="0"/>
              <a:t>  in commissioning stage ( season 2015-2016 )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en-US" dirty="0" smtClean="0"/>
          </a:p>
          <a:p>
            <a:r>
              <a:rPr lang="en-US" dirty="0" smtClean="0"/>
              <a:t>Method of reconstruction 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 smtClean="0"/>
              <a:t>Estimation of  energy threshold and effective energy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 smtClean="0"/>
              <a:t>Angular and core position resolution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 smtClean="0"/>
              <a:t>The  sample of events directed to the Crab nebula</a:t>
            </a:r>
          </a:p>
          <a:p>
            <a:r>
              <a:rPr lang="en-US" dirty="0" smtClean="0"/>
              <a:t> Expectations  from MC.</a:t>
            </a:r>
          </a:p>
          <a:p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320"/>
            <a:ext cx="8820472" cy="11430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66CCFF"/>
                </a:solidFill>
              </a:rPr>
              <a:t>Expectation of Crab signal excess for the array 0.25 km2 for  real time  observation for different thresholds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157192"/>
            <a:ext cx="641714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Ethr</a:t>
            </a:r>
            <a:r>
              <a:rPr lang="en-US" b="1" dirty="0" smtClean="0">
                <a:solidFill>
                  <a:srgbClr val="FF0000"/>
                </a:solidFill>
              </a:rPr>
              <a:t>        </a:t>
            </a:r>
            <a:r>
              <a:rPr lang="ru-RU" b="1" dirty="0" smtClean="0">
                <a:solidFill>
                  <a:srgbClr val="FF0000"/>
                </a:solidFill>
              </a:rPr>
              <a:t>    </a:t>
            </a:r>
            <a:r>
              <a:rPr lang="en-US" b="1" dirty="0" smtClean="0">
                <a:solidFill>
                  <a:srgbClr val="FF0000"/>
                </a:solidFill>
              </a:rPr>
              <a:t> 40      50.     63.        80      100.0   125.   158.5   </a:t>
            </a:r>
          </a:p>
          <a:p>
            <a:r>
              <a:rPr lang="en-US" dirty="0" smtClean="0"/>
              <a:t>Optimistic   28.3    18.7    13.1     9.7       7.4     5.7     4.5</a:t>
            </a:r>
          </a:p>
          <a:p>
            <a:r>
              <a:rPr lang="en-US" dirty="0" err="1" smtClean="0"/>
              <a:t>Veritas</a:t>
            </a:r>
            <a:r>
              <a:rPr lang="en-US" dirty="0" smtClean="0"/>
              <a:t>      </a:t>
            </a:r>
            <a:r>
              <a:rPr lang="ru-RU" dirty="0" smtClean="0"/>
              <a:t> </a:t>
            </a:r>
            <a:r>
              <a:rPr lang="en-US" dirty="0" smtClean="0"/>
              <a:t>22.6     14.3     9.8      7.0       5.2     4.0     3.1</a:t>
            </a:r>
          </a:p>
          <a:p>
            <a:r>
              <a:rPr lang="en-US" dirty="0" err="1" smtClean="0"/>
              <a:t>Hegra</a:t>
            </a:r>
            <a:r>
              <a:rPr lang="en-US" dirty="0" smtClean="0"/>
              <a:t>        27.0     18.5     13.4    10.1     7.9     6.3     5.0</a:t>
            </a:r>
          </a:p>
          <a:p>
            <a:r>
              <a:rPr lang="en-US" dirty="0" smtClean="0"/>
              <a:t>Magic        11.7      7.1       4.6      3.2       2.3     1.7     1.3</a:t>
            </a:r>
            <a:endParaRPr lang="ru-RU" dirty="0"/>
          </a:p>
        </p:txBody>
      </p:sp>
      <p:pic>
        <p:nvPicPr>
          <p:cNvPr id="6" name="Рисунок 5" descr="Crab Compill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28800"/>
            <a:ext cx="5184576" cy="3168352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1763688" y="4797152"/>
            <a:ext cx="2376264" cy="2060848"/>
          </a:xfrm>
          <a:prstGeom prst="ellipse">
            <a:avLst/>
          </a:prstGeom>
          <a:noFill/>
          <a:ln w="41275">
            <a:solidFill>
              <a:srgbClr val="FF0000"/>
            </a:solidFill>
          </a:ln>
          <a:effectLst>
            <a:outerShdw dist="50800" sx="2000" sy="2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3426" name="Object 2"/>
          <p:cNvGraphicFramePr>
            <a:graphicFrameLocks noChangeAspect="1"/>
          </p:cNvGraphicFramePr>
          <p:nvPr/>
        </p:nvGraphicFramePr>
        <p:xfrm>
          <a:off x="5652120" y="2996952"/>
          <a:ext cx="3067050" cy="2133600"/>
        </p:xfrm>
        <a:graphic>
          <a:graphicData uri="http://schemas.openxmlformats.org/presentationml/2006/ole">
            <p:oleObj spid="_x0000_s103426" name="Graph" r:id="rId4" imgW="4207320" imgH="2926080" progId="Origin50.Graph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652120" y="1700808"/>
            <a:ext cx="30490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What  excess in sigma we can get depends on the threshold energy</a:t>
            </a:r>
          </a:p>
          <a:p>
            <a:pPr algn="ctr"/>
            <a:r>
              <a:rPr lang="en-US" sz="1200" b="1" dirty="0" smtClean="0"/>
              <a:t>and approximation of Crab spectrum:  </a:t>
            </a:r>
          </a:p>
          <a:p>
            <a:pPr algn="ctr"/>
            <a:r>
              <a:rPr lang="en-US" sz="1200" b="1" dirty="0" smtClean="0"/>
              <a:t> we can reach 4 sigma, If Eth~25 </a:t>
            </a:r>
            <a:r>
              <a:rPr lang="en-US" sz="1200" b="1" dirty="0" err="1" smtClean="0"/>
              <a:t>TeV</a:t>
            </a:r>
            <a:r>
              <a:rPr lang="en-US" sz="1200" b="1" dirty="0" smtClean="0"/>
              <a:t> and only ~ 2 sigma if we have ~40-50 </a:t>
            </a:r>
            <a:r>
              <a:rPr lang="en-US" sz="1200" b="1" dirty="0" err="1" smtClean="0"/>
              <a:t>TeV</a:t>
            </a:r>
            <a:endParaRPr lang="ru-RU" sz="1200" b="1" dirty="0" smtClean="0"/>
          </a:p>
          <a:p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7927848" cy="11430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/>
              <a:t>Examples of the map Ra-Dec  3</a:t>
            </a:r>
            <a:r>
              <a:rPr lang="en-US" sz="2800" b="1" dirty="0" smtClean="0">
                <a:sym typeface="Symbol"/>
              </a:rPr>
              <a:t>3 degrees with </a:t>
            </a:r>
            <a:r>
              <a:rPr lang="en-US" sz="2800" b="1" dirty="0" smtClean="0"/>
              <a:t> the sell 0.3 </a:t>
            </a:r>
            <a:r>
              <a:rPr lang="en-US" sz="2800" b="1" dirty="0" smtClean="0">
                <a:sym typeface="Symbol"/>
              </a:rPr>
              <a:t></a:t>
            </a:r>
            <a:r>
              <a:rPr lang="en-US" sz="2800" b="1" dirty="0" smtClean="0"/>
              <a:t> 0.3 degrees for events with E&lt;100 </a:t>
            </a:r>
            <a:r>
              <a:rPr lang="en-US" sz="2800" b="1" dirty="0" err="1" smtClean="0"/>
              <a:t>TeV</a:t>
            </a:r>
            <a:r>
              <a:rPr lang="en-US" sz="2800" b="1" dirty="0" smtClean="0"/>
              <a:t>.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>
                <a:solidFill>
                  <a:srgbClr val="66CCFF"/>
                </a:solidFill>
              </a:rPr>
              <a:t> </a:t>
            </a:r>
            <a:r>
              <a:rPr lang="en-US" sz="2800" b="1" dirty="0" smtClean="0">
                <a:solidFill>
                  <a:srgbClr val="66CCFF"/>
                </a:solidFill>
              </a:rPr>
              <a:t/>
            </a:r>
            <a:br>
              <a:rPr lang="en-US" sz="2800" b="1" dirty="0" smtClean="0">
                <a:solidFill>
                  <a:srgbClr val="66CCFF"/>
                </a:solidFill>
              </a:rPr>
            </a:br>
            <a:r>
              <a:rPr lang="en-US" sz="2800" b="1" dirty="0" smtClean="0">
                <a:solidFill>
                  <a:srgbClr val="66CCFF"/>
                </a:solidFill>
              </a:rPr>
              <a:t>(</a:t>
            </a:r>
            <a:r>
              <a:rPr lang="en-US" sz="2800" b="1" dirty="0" smtClean="0"/>
              <a:t>Ra =83.65, Dec=22.01</a:t>
            </a:r>
            <a:r>
              <a:rPr lang="en-US" sz="2800" b="1" dirty="0" smtClean="0">
                <a:solidFill>
                  <a:srgbClr val="66CCFF"/>
                </a:solidFill>
              </a:rPr>
              <a:t>)</a:t>
            </a:r>
            <a:endParaRPr lang="ru-RU" sz="2800" dirty="0">
              <a:solidFill>
                <a:srgbClr val="66CCFF"/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1772816"/>
          <a:ext cx="4696377" cy="3456384"/>
        </p:xfrm>
        <a:graphic>
          <a:graphicData uri="http://schemas.openxmlformats.org/presentationml/2006/ole">
            <p:oleObj spid="_x0000_s96258" name="Graph" r:id="rId3" imgW="4174560" imgH="2916000" progId="Origin50.Graph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4716017" y="1772816"/>
          <a:ext cx="4427983" cy="3384375"/>
        </p:xfrm>
        <a:graphic>
          <a:graphicData uri="http://schemas.openxmlformats.org/presentationml/2006/ole">
            <p:oleObj spid="_x0000_s96259" name="Graph" r:id="rId4" imgW="4174560" imgH="2916000" progId="Origin50.Graph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9512" y="5517232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E&lt;100 </a:t>
            </a:r>
            <a:r>
              <a:rPr lang="en-US" b="1" dirty="0" err="1" smtClean="0"/>
              <a:t>TeV</a:t>
            </a:r>
            <a:r>
              <a:rPr lang="en-US" b="1" dirty="0" smtClean="0"/>
              <a:t>.</a:t>
            </a:r>
            <a:endParaRPr lang="ru-RU" b="1" dirty="0" smtClean="0"/>
          </a:p>
          <a:p>
            <a:r>
              <a:rPr lang="en-US" b="1" dirty="0" smtClean="0"/>
              <a:t>Background </a:t>
            </a:r>
            <a:r>
              <a:rPr lang="ru-RU" b="1" dirty="0" smtClean="0"/>
              <a:t> </a:t>
            </a:r>
            <a:r>
              <a:rPr lang="en-US" b="1" dirty="0" smtClean="0"/>
              <a:t>~ </a:t>
            </a:r>
            <a:r>
              <a:rPr lang="ru-RU" b="1" dirty="0" smtClean="0"/>
              <a:t>27.5</a:t>
            </a:r>
            <a:r>
              <a:rPr lang="en-US" b="1" dirty="0" smtClean="0"/>
              <a:t>/cell –light blue, </a:t>
            </a:r>
          </a:p>
          <a:p>
            <a:r>
              <a:rPr lang="en-US" b="1" dirty="0" smtClean="0"/>
              <a:t>Excess - yellow  ~40/cell </a:t>
            </a:r>
            <a:endParaRPr lang="ru-RU" b="1" dirty="0" smtClean="0"/>
          </a:p>
          <a:p>
            <a:r>
              <a:rPr lang="en-US" b="1" dirty="0" smtClean="0"/>
              <a:t>Excess  ~13  events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779018" y="5373216"/>
            <a:ext cx="4364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E&lt;80 </a:t>
            </a:r>
            <a:r>
              <a:rPr lang="en-US" b="1" dirty="0" err="1" smtClean="0"/>
              <a:t>TeV</a:t>
            </a:r>
            <a:r>
              <a:rPr lang="en-US" b="1" dirty="0" smtClean="0"/>
              <a:t>.</a:t>
            </a:r>
            <a:endParaRPr lang="ru-RU" b="1" dirty="0" smtClean="0"/>
          </a:p>
          <a:p>
            <a:r>
              <a:rPr lang="en-US" b="1" dirty="0" smtClean="0"/>
              <a:t>Background </a:t>
            </a:r>
            <a:r>
              <a:rPr lang="ru-RU" b="1" dirty="0" smtClean="0"/>
              <a:t> 2</a:t>
            </a:r>
            <a:r>
              <a:rPr lang="en-US" b="1" dirty="0" smtClean="0"/>
              <a:t>3, red - 36 </a:t>
            </a:r>
            <a:endParaRPr lang="ru-RU" b="1" dirty="0" smtClean="0"/>
          </a:p>
          <a:p>
            <a:r>
              <a:rPr lang="en-US" b="1" dirty="0" smtClean="0"/>
              <a:t>Excess  ~13  events</a:t>
            </a:r>
            <a:endParaRPr lang="ru-RU" b="1" dirty="0" smtClean="0"/>
          </a:p>
          <a:p>
            <a:endParaRPr lang="en-US" b="1" dirty="0" smtClean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2051720" y="1772816"/>
            <a:ext cx="0" cy="28803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611560" y="3212976"/>
            <a:ext cx="2592288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148064" y="3212976"/>
            <a:ext cx="24482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6660232" y="2060848"/>
            <a:ext cx="0" cy="24482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 rot="-1380000">
            <a:off x="1938617" y="5051560"/>
            <a:ext cx="6696744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FF0000"/>
                </a:solidFill>
              </a:rPr>
              <a:t>Preliminary !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66CCFF"/>
                </a:solidFill>
              </a:rPr>
              <a:t>Conclusions</a:t>
            </a:r>
            <a:br>
              <a:rPr lang="en-US" dirty="0" smtClean="0">
                <a:solidFill>
                  <a:srgbClr val="66CCFF"/>
                </a:solidFill>
              </a:rPr>
            </a:br>
            <a:endParaRPr lang="ru-RU" dirty="0">
              <a:solidFill>
                <a:srgbClr val="66CC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52736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US" sz="2000" dirty="0" smtClean="0"/>
              <a:t>During the commissioning stage 2015-2016 we have obtained  10 millions events during 230 hours and 35 days. </a:t>
            </a:r>
          </a:p>
          <a:p>
            <a:pPr marL="457200" indent="-457200">
              <a:buAutoNum type="arabicParenR"/>
            </a:pPr>
            <a:r>
              <a:rPr lang="en-US" sz="2000" dirty="0" smtClean="0"/>
              <a:t>Crab observation has been  possible during 24 days and 56 hours, ~ 30000 events from Crab direction within 3 degrees, 3200 events  within &lt;1 degree and 550 at &lt; 0.4 degrees . </a:t>
            </a:r>
          </a:p>
          <a:p>
            <a:pPr marL="457200" indent="-457200">
              <a:buAutoNum type="arabicParenR"/>
            </a:pPr>
            <a:r>
              <a:rPr lang="en-US" sz="2000" dirty="0" smtClean="0"/>
              <a:t>We have analyzed the first  sample  and  estimate the effective energy   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for gamma rays as 50-70 </a:t>
            </a:r>
            <a:r>
              <a:rPr lang="en-US" sz="2000" dirty="0" err="1" smtClean="0"/>
              <a:t>TeV</a:t>
            </a:r>
            <a:r>
              <a:rPr lang="en-US" sz="2000" dirty="0" smtClean="0"/>
              <a:t> . </a:t>
            </a:r>
          </a:p>
          <a:p>
            <a:pPr marL="457200" indent="-457200">
              <a:buAutoNum type="arabicParenR" startAt="3"/>
            </a:pPr>
            <a:r>
              <a:rPr lang="en-US" sz="2000" dirty="0" smtClean="0"/>
              <a:t>The comparison of data with MC simulation (rates, effective energies, multiplicity, core position distribution) shows good  agreement.</a:t>
            </a:r>
          </a:p>
          <a:p>
            <a:pPr marL="457200" indent="-457200">
              <a:buAutoNum type="arabicParenR" startAt="3"/>
            </a:pPr>
            <a:r>
              <a:rPr lang="en-US" sz="2000" dirty="0" smtClean="0"/>
              <a:t>We analyzed Ra –Dec maps  in direction to  Crab  and see </a:t>
            </a:r>
          </a:p>
          <a:p>
            <a:pPr marL="457200" indent="-457200"/>
            <a:r>
              <a:rPr lang="en-US" sz="2000" dirty="0" smtClean="0"/>
              <a:t>excess around  10 - 15 events, that depends on the applied method of reconstruction ,  energy  and corresponds to the expectation.</a:t>
            </a:r>
            <a:endParaRPr lang="ru-RU" sz="20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869160"/>
            <a:ext cx="76328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Tasks for the next season:</a:t>
            </a:r>
            <a:r>
              <a:rPr lang="en-US" b="1" dirty="0" smtClean="0"/>
              <a:t> Improvement of reconstruction method for low-E </a:t>
            </a:r>
            <a:r>
              <a:rPr lang="en-US" b="1" dirty="0" err="1" smtClean="0"/>
              <a:t>nergy</a:t>
            </a:r>
            <a:r>
              <a:rPr lang="en-US" b="1" dirty="0" smtClean="0"/>
              <a:t> ( core position, direction, energy) optimization of cut-selection procedure. For next season: Add the 4-th PMTs in all stations On-line checking the array counting rate and correction of trigger threshold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5518" y="2967335"/>
            <a:ext cx="80329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Thank you for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attension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2" descr="Молодые источники_Ол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82125" cy="6669088"/>
          </a:xfrm>
          <a:prstGeom prst="rect">
            <a:avLst/>
          </a:prstGeom>
          <a:noFill/>
        </p:spPr>
      </p:pic>
      <p:sp>
        <p:nvSpPr>
          <p:cNvPr id="198659" name="Text Box 3"/>
          <p:cNvSpPr txBox="1">
            <a:spLocks noChangeArrowheads="1"/>
          </p:cNvSpPr>
          <p:nvPr/>
        </p:nvSpPr>
        <p:spPr bwMode="auto">
          <a:xfrm>
            <a:off x="735013" y="61134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858312" cy="141732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66CCFF"/>
                </a:solidFill>
                <a:latin typeface="+mn-lt"/>
              </a:rPr>
              <a:t>Crab-signal: array 0.27 km2, </a:t>
            </a:r>
            <a:r>
              <a:rPr lang="en-US" sz="3600" dirty="0" err="1" smtClean="0">
                <a:solidFill>
                  <a:srgbClr val="66CCFF"/>
                </a:solidFill>
                <a:latin typeface="+mn-lt"/>
              </a:rPr>
              <a:t>dr</a:t>
            </a:r>
            <a:r>
              <a:rPr lang="en-US" sz="3600" dirty="0" smtClean="0">
                <a:solidFill>
                  <a:srgbClr val="66CCFF"/>
                </a:solidFill>
                <a:latin typeface="+mn-lt"/>
              </a:rPr>
              <a:t>=106 m; T=100 hours</a:t>
            </a:r>
            <a:endParaRPr lang="ru-RU" sz="3600" dirty="0">
              <a:solidFill>
                <a:srgbClr val="66CCFF"/>
              </a:solidFill>
              <a:latin typeface="+mn-lt"/>
            </a:endParaRPr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351929" y="1124744"/>
          <a:ext cx="8792071" cy="5709169"/>
        </p:xfrm>
        <a:graphic>
          <a:graphicData uri="http://schemas.openxmlformats.org/presentationml/2006/ole">
            <p:oleObj spid="_x0000_s116738" name="Graph" r:id="rId3" imgW="4206600" imgH="2926080" progId="Origin50.Grap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320"/>
            <a:ext cx="828092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Prediction for </a:t>
            </a:r>
            <a:r>
              <a:rPr lang="en-US" dirty="0" err="1" smtClean="0"/>
              <a:t>Tycho</a:t>
            </a:r>
            <a:r>
              <a:rPr lang="en-US" dirty="0" smtClean="0"/>
              <a:t>: 3km2,200 hr</a:t>
            </a:r>
            <a:endParaRPr lang="ru-RU" dirty="0"/>
          </a:p>
        </p:txBody>
      </p:sp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179512" y="1249093"/>
          <a:ext cx="8424935" cy="5608907"/>
        </p:xfrm>
        <a:graphic>
          <a:graphicData uri="http://schemas.openxmlformats.org/presentationml/2006/ole">
            <p:oleObj spid="_x0000_s117762" name="Graph" r:id="rId3" imgW="4206600" imgH="2926080" progId="Origin50.Grap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Arrival and core position resolution</a:t>
            </a:r>
            <a:br>
              <a:rPr lang="en-US" sz="3600" dirty="0" smtClean="0"/>
            </a:br>
            <a:r>
              <a:rPr lang="en-US" sz="3600" dirty="0" smtClean="0"/>
              <a:t>for </a:t>
            </a:r>
            <a:r>
              <a:rPr lang="en-US" sz="3600" dirty="0" smtClean="0">
                <a:solidFill>
                  <a:srgbClr val="FF0000"/>
                </a:solidFill>
              </a:rPr>
              <a:t>gammas</a:t>
            </a:r>
            <a:r>
              <a:rPr lang="en-US" sz="3600" dirty="0" smtClean="0"/>
              <a:t> </a:t>
            </a:r>
            <a:r>
              <a:rPr lang="en-US" sz="3600" dirty="0" err="1" smtClean="0"/>
              <a:t>tet</a:t>
            </a:r>
            <a:r>
              <a:rPr lang="en-US" sz="3600" dirty="0" smtClean="0"/>
              <a:t>=0-25 degrees </a:t>
            </a:r>
            <a:r>
              <a:rPr lang="en-US" sz="3600" dirty="0" smtClean="0">
                <a:solidFill>
                  <a:srgbClr val="FF0000"/>
                </a:solidFill>
              </a:rPr>
              <a:t>(</a:t>
            </a:r>
            <a:r>
              <a:rPr lang="en-US" sz="3600" dirty="0" err="1" smtClean="0">
                <a:solidFill>
                  <a:srgbClr val="FF0000"/>
                </a:solidFill>
              </a:rPr>
              <a:t>Tycho</a:t>
            </a:r>
            <a:r>
              <a:rPr lang="en-US" sz="3600" dirty="0" smtClean="0">
                <a:solidFill>
                  <a:srgbClr val="FF0000"/>
                </a:solidFill>
              </a:rPr>
              <a:t>)</a:t>
            </a:r>
            <a:endParaRPr lang="ru-RU" sz="3600" dirty="0">
              <a:solidFill>
                <a:srgbClr val="FF0000"/>
              </a:solidFill>
            </a:endParaRPr>
          </a:p>
        </p:txBody>
      </p:sp>
      <p:graphicFrame>
        <p:nvGraphicFramePr>
          <p:cNvPr id="508931" name="Object 3"/>
          <p:cNvGraphicFramePr>
            <a:graphicFrameLocks noChangeAspect="1"/>
          </p:cNvGraphicFramePr>
          <p:nvPr/>
        </p:nvGraphicFramePr>
        <p:xfrm>
          <a:off x="4373969" y="1772816"/>
          <a:ext cx="4770031" cy="3816424"/>
        </p:xfrm>
        <a:graphic>
          <a:graphicData uri="http://schemas.openxmlformats.org/presentationml/2006/ole">
            <p:oleObj spid="_x0000_s118786" name="Graph" r:id="rId3" imgW="4207320" imgH="2926080" progId="Origin50.Graph">
              <p:embed/>
            </p:oleObj>
          </a:graphicData>
        </a:graphic>
      </p:graphicFrame>
      <p:graphicFrame>
        <p:nvGraphicFramePr>
          <p:cNvPr id="508934" name="Object 6"/>
          <p:cNvGraphicFramePr>
            <a:graphicFrameLocks noChangeAspect="1"/>
          </p:cNvGraphicFramePr>
          <p:nvPr/>
        </p:nvGraphicFramePr>
        <p:xfrm>
          <a:off x="0" y="1772816"/>
          <a:ext cx="4465638" cy="3816350"/>
        </p:xfrm>
        <a:graphic>
          <a:graphicData uri="http://schemas.openxmlformats.org/presentationml/2006/ole">
            <p:oleObj spid="_x0000_s118787" name="Graph" r:id="rId4" imgW="4207320" imgH="2926080" progId="Origin50.Graph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6093296"/>
            <a:ext cx="8892480" cy="461665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Gam</a:t>
            </a:r>
            <a:r>
              <a:rPr lang="en-US" sz="2400" dirty="0" smtClean="0"/>
              <a:t>=  ~0.24+- 0.5   at   5 detectors          </a:t>
            </a:r>
            <a:r>
              <a:rPr lang="en-US" sz="2400" dirty="0" err="1" smtClean="0"/>
              <a:t>dR</a:t>
            </a:r>
            <a:r>
              <a:rPr lang="en-US" sz="2400" dirty="0" smtClean="0"/>
              <a:t>~ 22+-14 m  at 5 detectors     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987824" y="5661248"/>
            <a:ext cx="2667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Threashold</a:t>
            </a:r>
            <a:r>
              <a:rPr lang="en-US" sz="2000" dirty="0" smtClean="0">
                <a:solidFill>
                  <a:srgbClr val="FF0000"/>
                </a:solidFill>
              </a:rPr>
              <a:t>   30-40 </a:t>
            </a:r>
            <a:r>
              <a:rPr lang="en-US" sz="2000" dirty="0" err="1" smtClean="0">
                <a:solidFill>
                  <a:srgbClr val="FF0000"/>
                </a:solidFill>
              </a:rPr>
              <a:t>TeV</a:t>
            </a:r>
            <a:r>
              <a:rPr lang="en-US" sz="2000" dirty="0" smtClean="0">
                <a:solidFill>
                  <a:srgbClr val="FF0000"/>
                </a:solidFill>
              </a:rPr>
              <a:t>  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0224" y="5517232"/>
            <a:ext cx="2583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  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66CCFF"/>
                </a:solidFill>
              </a:rPr>
              <a:t> Sources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23528" y="2204864"/>
            <a:ext cx="7467600" cy="1080119"/>
          </a:xfrm>
        </p:spPr>
        <p:txBody>
          <a:bodyPr>
            <a:normAutofit fontScale="92500" lnSpcReduction="20000"/>
          </a:bodyPr>
          <a:lstStyle/>
          <a:p>
            <a:endParaRPr lang="en-US" sz="2400" dirty="0" smtClean="0"/>
          </a:p>
          <a:p>
            <a:r>
              <a:rPr lang="en-US" sz="1800" dirty="0" smtClean="0"/>
              <a:t>Up to now only in 10 sources the gamma rays with energy more than </a:t>
            </a:r>
            <a:r>
              <a:rPr lang="ru-RU" sz="1800" dirty="0" smtClean="0"/>
              <a:t>10 </a:t>
            </a:r>
            <a:r>
              <a:rPr lang="en-US" sz="1800" dirty="0" smtClean="0"/>
              <a:t> </a:t>
            </a:r>
            <a:r>
              <a:rPr lang="en-US" sz="1800" dirty="0" err="1" smtClean="0"/>
              <a:t>TeV</a:t>
            </a:r>
            <a:r>
              <a:rPr lang="ru-RU" sz="1800" dirty="0" smtClean="0"/>
              <a:t> </a:t>
            </a:r>
            <a:r>
              <a:rPr lang="en-US" sz="1800" dirty="0" smtClean="0"/>
              <a:t>are detected  and no one  have been found with energy more than </a:t>
            </a:r>
            <a:r>
              <a:rPr lang="ru-RU" sz="1800" dirty="0" smtClean="0"/>
              <a:t> 100 </a:t>
            </a:r>
            <a:r>
              <a:rPr lang="ru-RU" sz="1800" dirty="0" err="1" smtClean="0"/>
              <a:t>ТэВ</a:t>
            </a:r>
            <a:r>
              <a:rPr lang="en-US" sz="1800" dirty="0" smtClean="0"/>
              <a:t> (candidate to </a:t>
            </a:r>
            <a:r>
              <a:rPr lang="en-US" sz="1800" dirty="0" err="1" smtClean="0"/>
              <a:t>PeVatron</a:t>
            </a:r>
            <a:r>
              <a:rPr lang="en-US" sz="1800" dirty="0" smtClean="0"/>
              <a:t>)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5" name="Рисунок 4" descr="Crab Compill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501008"/>
            <a:ext cx="5976664" cy="3165052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 flipH="1" flipV="1">
            <a:off x="3779912" y="3645024"/>
            <a:ext cx="72008" cy="2592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228184" y="4365104"/>
            <a:ext cx="25557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Crab nebula: “standard candle” in gamma-astronomy. But in the region &gt;30 </a:t>
            </a:r>
            <a:r>
              <a:rPr lang="en-US" dirty="0" err="1" smtClean="0"/>
              <a:t>TeV</a:t>
            </a:r>
            <a:r>
              <a:rPr lang="en-US" dirty="0" smtClean="0"/>
              <a:t> the uncertainty is very large, and Crab  is a subject to study.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004048" y="5589240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Optimistic</a:t>
            </a:r>
            <a:endParaRPr lang="ru-RU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39952" y="6237312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Pessimistic</a:t>
            </a:r>
            <a:endParaRPr lang="ru-RU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79912" y="3573016"/>
            <a:ext cx="911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30 </a:t>
            </a:r>
            <a:r>
              <a:rPr lang="en-US" b="1" dirty="0" err="1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TeV</a:t>
            </a:r>
            <a:endParaRPr lang="ru-RU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1971" y="1412776"/>
            <a:ext cx="85820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Tunka</a:t>
            </a:r>
            <a:r>
              <a:rPr lang="en-US" b="1" dirty="0" smtClean="0"/>
              <a:t> valley latitude  51.8 degrees</a:t>
            </a:r>
          </a:p>
          <a:p>
            <a:r>
              <a:rPr lang="en-US" dirty="0" err="1" smtClean="0"/>
              <a:t>Tycho</a:t>
            </a:r>
            <a:r>
              <a:rPr lang="en-US" dirty="0" smtClean="0"/>
              <a:t> SNR  Ra=6.34, </a:t>
            </a:r>
            <a:r>
              <a:rPr lang="en-US" dirty="0" err="1" smtClean="0"/>
              <a:t>dec</a:t>
            </a:r>
            <a:r>
              <a:rPr lang="en-US" dirty="0" smtClean="0"/>
              <a:t>=64, </a:t>
            </a:r>
            <a:r>
              <a:rPr lang="en-US" dirty="0" err="1" smtClean="0"/>
              <a:t>Cas</a:t>
            </a:r>
            <a:r>
              <a:rPr lang="en-US" dirty="0" smtClean="0"/>
              <a:t> A  Ra=351, Dec=59,  </a:t>
            </a:r>
            <a:r>
              <a:rPr lang="ru-RU" dirty="0" smtClean="0"/>
              <a:t>СТА _1  </a:t>
            </a:r>
            <a:r>
              <a:rPr lang="en-US" dirty="0" smtClean="0"/>
              <a:t>Ra=1.5 ,</a:t>
            </a:r>
            <a:r>
              <a:rPr lang="en-US" dirty="0" err="1" smtClean="0"/>
              <a:t>dec</a:t>
            </a:r>
            <a:r>
              <a:rPr lang="ru-RU" dirty="0" smtClean="0"/>
              <a:t>=7</a:t>
            </a:r>
            <a:r>
              <a:rPr lang="en-US" dirty="0" smtClean="0"/>
              <a:t>3</a:t>
            </a:r>
          </a:p>
          <a:p>
            <a:r>
              <a:rPr lang="en-US" dirty="0" smtClean="0"/>
              <a:t>  Crab  Nebular  Ra=83.63,  </a:t>
            </a:r>
            <a:r>
              <a:rPr lang="en-US" dirty="0" err="1" smtClean="0"/>
              <a:t>dec</a:t>
            </a:r>
            <a:r>
              <a:rPr lang="en-US" dirty="0" smtClean="0"/>
              <a:t>=22.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0"/>
            <a:ext cx="8003232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66CCFF"/>
                </a:solidFill>
              </a:rPr>
              <a:t>Method </a:t>
            </a:r>
            <a:r>
              <a:rPr lang="ru-RU" sz="3600" b="1" dirty="0" smtClean="0">
                <a:solidFill>
                  <a:srgbClr val="66CCFF"/>
                </a:solidFill>
              </a:rPr>
              <a:t> </a:t>
            </a:r>
            <a:r>
              <a:rPr lang="en-US" sz="3600" b="1" dirty="0" smtClean="0">
                <a:solidFill>
                  <a:srgbClr val="66CCFF"/>
                </a:solidFill>
              </a:rPr>
              <a:t>of Imaging Atmospheric Cherenkov Telescopes .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sz="27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32205"/>
            <a:ext cx="6696744" cy="446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низ 5"/>
          <p:cNvSpPr/>
          <p:nvPr/>
        </p:nvSpPr>
        <p:spPr>
          <a:xfrm>
            <a:off x="1691680" y="3933056"/>
            <a:ext cx="792088" cy="129614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5085184"/>
            <a:ext cx="310444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1)Direction and core </a:t>
            </a:r>
          </a:p>
          <a:p>
            <a:r>
              <a:rPr lang="en-US" dirty="0" smtClean="0"/>
              <a:t>position  by stereo systems,</a:t>
            </a:r>
            <a:endParaRPr lang="ru-RU" dirty="0" smtClean="0"/>
          </a:p>
          <a:p>
            <a:r>
              <a:rPr lang="en-US" dirty="0" smtClean="0"/>
              <a:t>2)Energy  by  photons,</a:t>
            </a:r>
          </a:p>
          <a:p>
            <a:r>
              <a:rPr lang="en-US" dirty="0" smtClean="0"/>
              <a:t>3) Very effective background</a:t>
            </a:r>
          </a:p>
          <a:p>
            <a:r>
              <a:rPr lang="en-US" dirty="0" smtClean="0"/>
              <a:t>rejection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868144" y="3573016"/>
            <a:ext cx="115499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HEGRA</a:t>
            </a:r>
          </a:p>
          <a:p>
            <a:r>
              <a:rPr lang="en-US" dirty="0" smtClean="0"/>
              <a:t>VERITAS</a:t>
            </a:r>
          </a:p>
          <a:p>
            <a:r>
              <a:rPr lang="en-US" dirty="0" smtClean="0"/>
              <a:t>MAGIC</a:t>
            </a:r>
          </a:p>
          <a:p>
            <a:r>
              <a:rPr lang="en-US" dirty="0" smtClean="0"/>
              <a:t>HESS</a:t>
            </a:r>
          </a:p>
          <a:p>
            <a:r>
              <a:rPr lang="en-US" dirty="0" smtClean="0"/>
              <a:t>….CTA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564904"/>
            <a:ext cx="2160240" cy="106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971600" y="3501008"/>
            <a:ext cx="2877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From image parameters: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00398" y="908720"/>
            <a:ext cx="91829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IACT technique was developed  and optimized for energies around 1 </a:t>
            </a:r>
            <a:r>
              <a:rPr lang="en-US" dirty="0" err="1" smtClean="0"/>
              <a:t>TeV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 typical design consists   a system of Cherenkov telescopes  with a mirror,  a camera</a:t>
            </a:r>
          </a:p>
          <a:p>
            <a:r>
              <a:rPr lang="en-US" dirty="0" smtClean="0"/>
              <a:t> with a field of view of the order of 4 degrees.  To move to higher energy it requires a</a:t>
            </a:r>
          </a:p>
          <a:p>
            <a:r>
              <a:rPr lang="en-US" dirty="0" smtClean="0"/>
              <a:t> larger effective  area  and  a  large number of  telescopes (CTA) 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0"/>
            <a:ext cx="8136904" cy="112474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66CCFF"/>
                </a:solidFill>
              </a:rPr>
              <a:t>Non IACT method (timing array) </a:t>
            </a:r>
            <a:endParaRPr lang="ru-RU" sz="31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350313"/>
            <a:ext cx="7422972" cy="450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5272633"/>
            <a:ext cx="7560840" cy="158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2276872"/>
            <a:ext cx="2051357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низ 8"/>
          <p:cNvSpPr/>
          <p:nvPr/>
        </p:nvSpPr>
        <p:spPr>
          <a:xfrm>
            <a:off x="1619672" y="3429000"/>
            <a:ext cx="530061" cy="75302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55576" y="4221088"/>
            <a:ext cx="3159839" cy="2031325"/>
          </a:xfrm>
          <a:prstGeom prst="rect">
            <a:avLst/>
          </a:prstGeom>
          <a:solidFill>
            <a:srgbClr val="3062EE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1)The directions:</a:t>
            </a:r>
          </a:p>
          <a:p>
            <a:r>
              <a:rPr lang="en-US" b="1" dirty="0" smtClean="0"/>
              <a:t> – by the time delay</a:t>
            </a:r>
          </a:p>
          <a:p>
            <a:r>
              <a:rPr lang="en-US" b="1" dirty="0" smtClean="0"/>
              <a:t>2The core position: by the</a:t>
            </a:r>
          </a:p>
          <a:p>
            <a:r>
              <a:rPr lang="en-US" b="1" dirty="0" smtClean="0"/>
              <a:t>lateral distribution</a:t>
            </a:r>
          </a:p>
          <a:p>
            <a:r>
              <a:rPr lang="en-US" b="1" dirty="0" smtClean="0"/>
              <a:t> of </a:t>
            </a:r>
            <a:r>
              <a:rPr lang="en-US" b="1" dirty="0" err="1" smtClean="0"/>
              <a:t>cherenkov</a:t>
            </a:r>
            <a:r>
              <a:rPr lang="en-US" b="1" dirty="0" smtClean="0"/>
              <a:t> photons</a:t>
            </a:r>
            <a:endParaRPr lang="ru-RU" b="1" dirty="0" smtClean="0"/>
          </a:p>
          <a:p>
            <a:r>
              <a:rPr lang="en-US" b="1" dirty="0" smtClean="0"/>
              <a:t>3) Type of particles</a:t>
            </a:r>
          </a:p>
          <a:p>
            <a:r>
              <a:rPr lang="en-US" b="1" dirty="0" smtClean="0">
                <a:sym typeface="Symbol"/>
              </a:rPr>
              <a:t>Not  so effective as in IACT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308304" y="2924944"/>
            <a:ext cx="153118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Themistocle</a:t>
            </a:r>
            <a:endParaRPr lang="en-US" b="1" dirty="0" smtClean="0"/>
          </a:p>
          <a:p>
            <a:r>
              <a:rPr lang="en-US" b="1" dirty="0" smtClean="0"/>
              <a:t> AIROBICC</a:t>
            </a:r>
          </a:p>
          <a:p>
            <a:r>
              <a:rPr lang="en-US" b="1" dirty="0" err="1" smtClean="0"/>
              <a:t>HiSCORE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….</a:t>
            </a:r>
            <a:r>
              <a:rPr lang="en-US" b="1" dirty="0" smtClean="0"/>
              <a:t>TAIGA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1052736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Non IACT </a:t>
            </a:r>
            <a:r>
              <a:rPr lang="en-US" dirty="0" smtClean="0"/>
              <a:t>technique </a:t>
            </a:r>
            <a:r>
              <a:rPr lang="en-US" b="1" dirty="0" smtClean="0"/>
              <a:t>was developed  in Tunka-25 and 133 array for cosmic rays </a:t>
            </a:r>
          </a:p>
          <a:p>
            <a:r>
              <a:rPr lang="en-US" b="1" dirty="0" smtClean="0"/>
              <a:t>detection  and  was optimized for </a:t>
            </a:r>
            <a:r>
              <a:rPr lang="en-US" b="1" dirty="0" err="1" smtClean="0"/>
              <a:t>PeV</a:t>
            </a:r>
            <a:r>
              <a:rPr lang="en-US" b="1" dirty="0" smtClean="0"/>
              <a:t> -100 </a:t>
            </a:r>
            <a:r>
              <a:rPr lang="en-US" b="1" dirty="0" err="1" smtClean="0"/>
              <a:t>PeV</a:t>
            </a:r>
            <a:r>
              <a:rPr lang="en-US" b="1" dirty="0" smtClean="0"/>
              <a:t> energy.   To move to  sub</a:t>
            </a:r>
          </a:p>
          <a:p>
            <a:r>
              <a:rPr lang="en-US" b="1" dirty="0" smtClean="0"/>
              <a:t> </a:t>
            </a:r>
            <a:r>
              <a:rPr lang="en-US" b="1" dirty="0" err="1" smtClean="0"/>
              <a:t>TeV</a:t>
            </a:r>
            <a:r>
              <a:rPr lang="en-US" b="1" dirty="0" smtClean="0"/>
              <a:t> region   high sensitive detectors were developed and in 2014-2015</a:t>
            </a:r>
          </a:p>
          <a:p>
            <a:r>
              <a:rPr lang="en-US" b="1" dirty="0" smtClean="0"/>
              <a:t>exposure  of first 9 stations confirmed  the possibility  to reach threshold to 200 </a:t>
            </a:r>
            <a:r>
              <a:rPr lang="en-US" b="1" dirty="0" err="1" smtClean="0"/>
              <a:t>TeV</a:t>
            </a:r>
            <a:r>
              <a:rPr lang="en-US" b="1" dirty="0" smtClean="0"/>
              <a:t>.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051720" y="2348880"/>
            <a:ext cx="1189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Ti, </a:t>
            </a:r>
            <a:r>
              <a:rPr lang="en-US" dirty="0" err="1" smtClean="0">
                <a:solidFill>
                  <a:schemeClr val="bg1"/>
                </a:solidFill>
              </a:rPr>
              <a:t>Qi,Ami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3EBAF8"/>
                </a:solidFill>
              </a:rPr>
              <a:t> </a:t>
            </a:r>
            <a:r>
              <a:rPr lang="en-US" b="1" dirty="0" smtClean="0">
                <a:solidFill>
                  <a:srgbClr val="3EBAF8"/>
                </a:solidFill>
              </a:rPr>
              <a:t>Prototype</a:t>
            </a:r>
            <a:r>
              <a:rPr lang="ru-RU" b="1" dirty="0" smtClean="0">
                <a:solidFill>
                  <a:srgbClr val="3EBAF8"/>
                </a:solidFill>
              </a:rPr>
              <a:t> </a:t>
            </a:r>
            <a:r>
              <a:rPr lang="en-US" b="1" dirty="0" smtClean="0">
                <a:solidFill>
                  <a:srgbClr val="3EBAF8"/>
                </a:solidFill>
              </a:rPr>
              <a:t>TAIGA 2017-2018</a:t>
            </a:r>
            <a:br>
              <a:rPr lang="en-US" b="1" dirty="0" smtClean="0">
                <a:solidFill>
                  <a:srgbClr val="3EBAF8"/>
                </a:solidFill>
              </a:rPr>
            </a:br>
            <a:r>
              <a:rPr lang="en-US" b="1" dirty="0" smtClean="0">
                <a:solidFill>
                  <a:srgbClr val="3EBAF8"/>
                </a:solidFill>
              </a:rPr>
              <a:t>       </a:t>
            </a:r>
            <a:r>
              <a:rPr lang="en-US" b="1" dirty="0" err="1" smtClean="0">
                <a:solidFill>
                  <a:srgbClr val="3EBAF8"/>
                </a:solidFill>
              </a:rPr>
              <a:t>HiSCORE+IACT</a:t>
            </a:r>
            <a:r>
              <a:rPr lang="en-US" b="1" dirty="0" smtClean="0">
                <a:solidFill>
                  <a:srgbClr val="3EBAF8"/>
                </a:solidFill>
              </a:rPr>
              <a:t> (0.6 km2+IACT)</a:t>
            </a:r>
            <a:endParaRPr lang="ru-RU" b="1" dirty="0">
              <a:solidFill>
                <a:srgbClr val="3EBAF8"/>
              </a:solidFill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43050"/>
            <a:ext cx="739140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3491880" y="1988840"/>
            <a:ext cx="2592288" cy="3384376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3284984"/>
            <a:ext cx="2009981" cy="138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 стрелкой 7"/>
          <p:cNvCxnSpPr/>
          <p:nvPr/>
        </p:nvCxnSpPr>
        <p:spPr>
          <a:xfrm flipH="1">
            <a:off x="1187624" y="4005064"/>
            <a:ext cx="2016224" cy="7200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0" y="2276872"/>
            <a:ext cx="1835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3EBAF8"/>
                </a:solidFill>
              </a:rPr>
              <a:t>This work: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HISCORE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2015-2016: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" y="3933056"/>
            <a:ext cx="17636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28 detectors ,</a:t>
            </a:r>
          </a:p>
          <a:p>
            <a:r>
              <a:rPr lang="en-US" b="1" dirty="0" smtClean="0"/>
              <a:t>106 m distance,</a:t>
            </a:r>
          </a:p>
          <a:p>
            <a:r>
              <a:rPr lang="en-US" b="1" dirty="0" smtClean="0"/>
              <a:t>0.25  km2</a:t>
            </a:r>
          </a:p>
          <a:p>
            <a:r>
              <a:rPr lang="en-US" b="1" dirty="0" smtClean="0"/>
              <a:t> </a:t>
            </a:r>
          </a:p>
          <a:p>
            <a:r>
              <a:rPr lang="en-US" b="1" dirty="0" smtClean="0"/>
              <a:t>All stations are tilting to the South ( 25 deg)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32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sz="3100" b="1" spc="50" dirty="0" smtClean="0">
                <a:ln w="11430"/>
                <a:solidFill>
                  <a:srgbClr val="66CC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Primary gamma ray selection technique in the joint operation  of  Imaging Atmospheric Cherenkov Telescopes (IACTs) and wide angle Cherenkov timing detectors (see poster E. </a:t>
            </a:r>
            <a:r>
              <a:rPr lang="en-US" sz="3100" b="1" spc="50" dirty="0" err="1" smtClean="0">
                <a:ln w="11430"/>
                <a:solidFill>
                  <a:srgbClr val="66CC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Postnikov</a:t>
            </a:r>
            <a:r>
              <a:rPr lang="en-US" sz="3100" b="1" spc="50" dirty="0" smtClean="0">
                <a:ln w="11430"/>
                <a:solidFill>
                  <a:srgbClr val="66CC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et al)</a:t>
            </a:r>
            <a:endParaRPr lang="ru-RU" sz="3100" dirty="0">
              <a:solidFill>
                <a:srgbClr val="66CCFF"/>
              </a:solidFill>
            </a:endParaRPr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132856"/>
            <a:ext cx="4683993" cy="353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204864"/>
            <a:ext cx="32385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429000"/>
            <a:ext cx="21431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5157192"/>
            <a:ext cx="3838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4437112"/>
            <a:ext cx="31908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32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sz="3100" b="1" spc="50" dirty="0" smtClean="0">
                <a:ln w="11430"/>
                <a:solidFill>
                  <a:srgbClr val="66CC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Primary gamma ray selection technique in the joint operation  of  Imaging Atmospheric Cherenkov Telescopes (IACTs) and wide angle Cherenkov timing detectors (see poster E. </a:t>
            </a:r>
            <a:r>
              <a:rPr lang="en-US" sz="3100" b="1" spc="50" dirty="0" err="1" smtClean="0">
                <a:ln w="11430"/>
                <a:solidFill>
                  <a:srgbClr val="66CC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Postnikov</a:t>
            </a:r>
            <a:r>
              <a:rPr lang="en-US" sz="3100" b="1" spc="50" dirty="0" smtClean="0">
                <a:ln w="11430"/>
                <a:solidFill>
                  <a:srgbClr val="66CC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et al)</a:t>
            </a:r>
            <a:endParaRPr lang="ru-RU" sz="3100" dirty="0">
              <a:solidFill>
                <a:srgbClr val="66CCFF"/>
              </a:solidFill>
            </a:endParaRPr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132856"/>
            <a:ext cx="4683993" cy="353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204864"/>
            <a:ext cx="32385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429000"/>
            <a:ext cx="21431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5157192"/>
            <a:ext cx="3838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4437112"/>
            <a:ext cx="31908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Efficiency C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27722" y="2210280"/>
            <a:ext cx="4816278" cy="33789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96944" cy="155679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66CCFF"/>
                </a:solidFill>
              </a:rPr>
              <a:t>Integral sensitivity of  the prototype of TAIGA</a:t>
            </a:r>
            <a:r>
              <a:rPr lang="ru-RU" sz="4000" dirty="0" smtClean="0">
                <a:solidFill>
                  <a:srgbClr val="3EBAF8"/>
                </a:solidFill>
              </a:rPr>
              <a:t>.</a:t>
            </a:r>
            <a:br>
              <a:rPr lang="ru-RU" sz="4000" dirty="0" smtClean="0">
                <a:solidFill>
                  <a:srgbClr val="3EBAF8"/>
                </a:solidFill>
              </a:rPr>
            </a:br>
            <a:endParaRPr lang="ru-RU" sz="4000" dirty="0">
              <a:solidFill>
                <a:srgbClr val="3EBAF8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0072" y="2333685"/>
            <a:ext cx="35445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Linear dependence:</a:t>
            </a:r>
          </a:p>
          <a:p>
            <a:pPr marL="342900" indent="-342900">
              <a:buAutoNum type="arabicParenR"/>
            </a:pPr>
            <a:r>
              <a:rPr lang="en-US" b="1" dirty="0" smtClean="0"/>
              <a:t>On accuracy of angular </a:t>
            </a:r>
          </a:p>
          <a:p>
            <a:pPr marL="342900" indent="-342900"/>
            <a:r>
              <a:rPr lang="en-US" b="1" dirty="0" smtClean="0"/>
              <a:t>resolution : Psi – the angular </a:t>
            </a:r>
          </a:p>
          <a:p>
            <a:pPr marL="342900" indent="-342900"/>
            <a:r>
              <a:rPr lang="en-US" b="1" dirty="0" smtClean="0"/>
              <a:t>between true and measured</a:t>
            </a:r>
          </a:p>
          <a:p>
            <a:pPr marL="342900" indent="-342900"/>
            <a:r>
              <a:rPr lang="en-US" b="1" dirty="0" smtClean="0"/>
              <a:t> directions </a:t>
            </a:r>
            <a:r>
              <a:rPr lang="ru-RU" b="1" dirty="0" smtClean="0"/>
              <a:t> </a:t>
            </a:r>
          </a:p>
          <a:p>
            <a:pPr marL="342900" indent="-342900">
              <a:buAutoNum type="arabicParenR" startAt="2"/>
            </a:pPr>
            <a:r>
              <a:rPr lang="en-US" b="1" dirty="0" smtClean="0"/>
              <a:t>Q factor of  CR background</a:t>
            </a:r>
          </a:p>
          <a:p>
            <a:pPr marL="342900" indent="-342900"/>
            <a:r>
              <a:rPr lang="en-US" b="1" dirty="0" smtClean="0"/>
              <a:t>Suppression</a:t>
            </a:r>
          </a:p>
          <a:p>
            <a:pPr marL="342900" indent="-342900">
              <a:buAutoNum type="arabicParenR" startAt="3"/>
            </a:pPr>
            <a:r>
              <a:rPr lang="en-US" b="1" dirty="0" smtClean="0"/>
              <a:t>As square root  from</a:t>
            </a:r>
          </a:p>
          <a:p>
            <a:pPr marL="342900" indent="-342900"/>
            <a:r>
              <a:rPr lang="en-US" b="1" dirty="0" smtClean="0"/>
              <a:t>ST  factor at    E&lt;</a:t>
            </a:r>
            <a:r>
              <a:rPr lang="en-US" b="1" dirty="0" err="1" smtClean="0"/>
              <a:t>Emin</a:t>
            </a:r>
            <a:endParaRPr lang="ru-RU" b="1" dirty="0" smtClean="0"/>
          </a:p>
          <a:p>
            <a:r>
              <a:rPr lang="en-US" b="1" dirty="0" smtClean="0"/>
              <a:t>      linear at    E&gt;</a:t>
            </a:r>
            <a:r>
              <a:rPr lang="en-US" b="1" dirty="0" err="1" smtClean="0"/>
              <a:t>Emin</a:t>
            </a:r>
            <a:r>
              <a:rPr lang="ru-RU" b="1" dirty="0" smtClean="0"/>
              <a:t> </a:t>
            </a:r>
            <a:r>
              <a:rPr lang="en-US" b="1" dirty="0" smtClean="0"/>
              <a:t>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76056" y="1340768"/>
            <a:ext cx="40134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most important factors  </a:t>
            </a:r>
          </a:p>
          <a:p>
            <a:r>
              <a:rPr lang="en-US" sz="2000" dirty="0" smtClean="0"/>
              <a:t> for  the sensitivity to local sources </a:t>
            </a:r>
            <a:endParaRPr lang="ru-RU" sz="2000" dirty="0"/>
          </a:p>
        </p:txBody>
      </p:sp>
      <p:pic>
        <p:nvPicPr>
          <p:cNvPr id="7" name="Рисунок 6" descr="Sensetiv_5.jpg"/>
          <p:cNvPicPr>
            <a:picLocks noChangeAspect="1"/>
          </p:cNvPicPr>
          <p:nvPr/>
        </p:nvPicPr>
        <p:blipFill>
          <a:blip r:embed="rId2" cstate="print"/>
          <a:srcRect t="9056"/>
          <a:stretch>
            <a:fillRect/>
          </a:stretch>
        </p:blipFill>
        <p:spPr>
          <a:xfrm>
            <a:off x="0" y="1268761"/>
            <a:ext cx="5040560" cy="33843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5380672"/>
            <a:ext cx="8892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b="1" dirty="0" smtClean="0">
                <a:sym typeface="Symbol"/>
              </a:rPr>
              <a:t></a:t>
            </a:r>
            <a:r>
              <a:rPr lang="en-US" b="1" dirty="0" smtClean="0"/>
              <a:t>(&gt;E)</a:t>
            </a:r>
            <a:r>
              <a:rPr lang="en-US" dirty="0" smtClean="0"/>
              <a:t> =          </a:t>
            </a:r>
            <a:r>
              <a:rPr lang="ru-RU" b="1" u="sng" dirty="0" smtClean="0"/>
              <a:t>5</a:t>
            </a:r>
            <a:r>
              <a:rPr lang="ru-RU" b="1" u="sng" dirty="0" smtClean="0">
                <a:sym typeface="Symbol"/>
              </a:rPr>
              <a:t></a:t>
            </a:r>
            <a:r>
              <a:rPr lang="en-US" b="1" u="sng" dirty="0" err="1" smtClean="0"/>
              <a:t>ETeV</a:t>
            </a:r>
            <a:r>
              <a:rPr lang="ru-RU" b="1" u="sng" dirty="0" smtClean="0">
                <a:sym typeface="Symbol"/>
              </a:rPr>
              <a:t></a:t>
            </a:r>
            <a:r>
              <a:rPr lang="ru-RU" b="1" u="sng" dirty="0" smtClean="0"/>
              <a:t>1.6</a:t>
            </a:r>
            <a:r>
              <a:rPr lang="ru-RU" b="1" u="sng" dirty="0" smtClean="0">
                <a:sym typeface="Symbol"/>
              </a:rPr>
              <a:t></a:t>
            </a:r>
            <a:r>
              <a:rPr lang="en-US" b="1" u="sng" dirty="0" smtClean="0"/>
              <a:t> </a:t>
            </a:r>
            <a:r>
              <a:rPr lang="en-US" b="1" u="sng" dirty="0" smtClean="0">
                <a:sym typeface="Symbol"/>
              </a:rPr>
              <a:t>d</a:t>
            </a:r>
            <a:r>
              <a:rPr lang="ru-RU" b="1" u="sng" dirty="0" smtClean="0">
                <a:sym typeface="Symbol"/>
              </a:rPr>
              <a:t> </a:t>
            </a:r>
            <a:r>
              <a:rPr lang="en-US" b="1" u="sng" dirty="0" smtClean="0">
                <a:sym typeface="Symbol"/>
              </a:rPr>
              <a:t> </a:t>
            </a:r>
            <a:r>
              <a:rPr lang="en-US" b="1" u="sng" dirty="0" smtClean="0"/>
              <a:t>Qf</a:t>
            </a:r>
            <a:r>
              <a:rPr lang="en-US" b="1" u="sng" baseline="30000" dirty="0" smtClean="0"/>
              <a:t>-1 </a:t>
            </a:r>
            <a:r>
              <a:rPr lang="en-US" b="1" u="sng" dirty="0" smtClean="0">
                <a:sym typeface="Symbol"/>
              </a:rPr>
              <a:t></a:t>
            </a:r>
            <a:r>
              <a:rPr lang="ru-RU" b="1" u="sng" dirty="0" smtClean="0"/>
              <a:t>(</a:t>
            </a:r>
            <a:r>
              <a:rPr lang="en-US" b="1" u="sng" dirty="0" err="1" smtClean="0"/>
              <a:t>F</a:t>
            </a:r>
            <a:r>
              <a:rPr lang="en-US" b="1" u="sng" baseline="-25000" dirty="0" err="1" smtClean="0"/>
              <a:t>cr</a:t>
            </a:r>
            <a:r>
              <a:rPr lang="ru-RU" b="1" u="sng" dirty="0" smtClean="0"/>
              <a:t>(</a:t>
            </a:r>
            <a:r>
              <a:rPr lang="en-US" b="1" u="sng" dirty="0" smtClean="0"/>
              <a:t>E</a:t>
            </a:r>
            <a:r>
              <a:rPr lang="ru-RU" b="1" u="sng" dirty="0" smtClean="0"/>
              <a:t>) </a:t>
            </a:r>
            <a:r>
              <a:rPr lang="ru-RU" b="1" u="sng" dirty="0" smtClean="0">
                <a:sym typeface="Symbol"/>
              </a:rPr>
              <a:t></a:t>
            </a:r>
            <a:r>
              <a:rPr lang="en-US" b="1" u="sng" dirty="0" smtClean="0">
                <a:sym typeface="Symbol"/>
              </a:rPr>
              <a:t>        </a:t>
            </a:r>
            <a:r>
              <a:rPr lang="en-US" b="1" dirty="0" smtClean="0"/>
              <a:t> cm</a:t>
            </a:r>
            <a:r>
              <a:rPr lang="en-US" b="1" baseline="30000" dirty="0" smtClean="0"/>
              <a:t>-2</a:t>
            </a:r>
            <a:r>
              <a:rPr lang="en-US" b="1" dirty="0" smtClean="0"/>
              <a:t> sec</a:t>
            </a:r>
            <a:r>
              <a:rPr lang="en-US" b="1" baseline="30000" dirty="0" smtClean="0"/>
              <a:t>-1</a:t>
            </a:r>
            <a:r>
              <a:rPr lang="en-US" b="1" dirty="0" smtClean="0"/>
              <a:t> erg (</a:t>
            </a:r>
            <a:r>
              <a:rPr lang="en-US" b="1" dirty="0" err="1" smtClean="0"/>
              <a:t>ng</a:t>
            </a:r>
            <a:r>
              <a:rPr lang="en-US" b="1" dirty="0" smtClean="0"/>
              <a:t>=5</a:t>
            </a:r>
            <a:r>
              <a:rPr lang="en-US" b="1" u="sng" dirty="0" smtClean="0">
                <a:sym typeface="Symbol"/>
              </a:rPr>
              <a:t> </a:t>
            </a:r>
            <a:r>
              <a:rPr lang="en-US" b="1" dirty="0" err="1" smtClean="0"/>
              <a:t>Nbg</a:t>
            </a:r>
            <a:r>
              <a:rPr lang="en-US" b="1" dirty="0" smtClean="0"/>
              <a:t>)             </a:t>
            </a:r>
          </a:p>
          <a:p>
            <a:pPr>
              <a:buNone/>
            </a:pPr>
            <a:r>
              <a:rPr lang="en-US" b="1" dirty="0" smtClean="0"/>
              <a:t>                                         </a:t>
            </a:r>
            <a:r>
              <a:rPr lang="ru-RU" b="1" dirty="0" smtClean="0"/>
              <a:t>(</a:t>
            </a:r>
            <a:r>
              <a:rPr lang="en-US" b="1" u="sng" dirty="0" smtClean="0">
                <a:sym typeface="Symbol"/>
              </a:rPr>
              <a:t> </a:t>
            </a:r>
            <a:r>
              <a:rPr lang="en-US" b="1" dirty="0" err="1" smtClean="0"/>
              <a:t>S</a:t>
            </a:r>
            <a:r>
              <a:rPr lang="en-US" b="1" baseline="-25000" dirty="0" err="1" smtClean="0"/>
              <a:t>gef</a:t>
            </a:r>
            <a:r>
              <a:rPr lang="ru-RU" b="1" dirty="0" smtClean="0"/>
              <a:t>(</a:t>
            </a:r>
            <a:r>
              <a:rPr lang="en-US" b="1" dirty="0" smtClean="0"/>
              <a:t>E</a:t>
            </a:r>
            <a:r>
              <a:rPr lang="ru-RU" b="1" dirty="0" smtClean="0"/>
              <a:t>) </a:t>
            </a:r>
            <a:r>
              <a:rPr lang="ru-RU" b="1" dirty="0" smtClean="0">
                <a:sym typeface="Symbol"/>
              </a:rPr>
              <a:t></a:t>
            </a:r>
            <a:r>
              <a:rPr lang="en-US" b="1" dirty="0" smtClean="0"/>
              <a:t>T</a:t>
            </a:r>
            <a:r>
              <a:rPr lang="ru-RU" b="1" dirty="0" smtClean="0"/>
              <a:t>)</a:t>
            </a:r>
            <a:endParaRPr lang="en-US" b="1" dirty="0" smtClean="0"/>
          </a:p>
          <a:p>
            <a:r>
              <a:rPr lang="en-US" b="1" dirty="0" smtClean="0">
                <a:sym typeface="Symbol"/>
              </a:rPr>
              <a:t> </a:t>
            </a:r>
            <a:r>
              <a:rPr lang="ru-RU" b="1" dirty="0" smtClean="0">
                <a:sym typeface="Symbol"/>
              </a:rPr>
              <a:t></a:t>
            </a:r>
            <a:r>
              <a:rPr lang="en-US" b="1" dirty="0" smtClean="0"/>
              <a:t>(&gt;E) = </a:t>
            </a:r>
            <a:r>
              <a:rPr lang="en-US" b="1" dirty="0" err="1" smtClean="0"/>
              <a:t>ETeV</a:t>
            </a:r>
            <a:r>
              <a:rPr lang="ru-RU" b="1" dirty="0" smtClean="0">
                <a:sym typeface="Symbol"/>
              </a:rPr>
              <a:t></a:t>
            </a:r>
            <a:r>
              <a:rPr lang="ru-RU" b="1" dirty="0" smtClean="0"/>
              <a:t>1.6</a:t>
            </a:r>
            <a:r>
              <a:rPr lang="en-US" b="1" dirty="0" smtClean="0"/>
              <a:t> </a:t>
            </a:r>
            <a:r>
              <a:rPr lang="ru-RU" b="1" dirty="0" smtClean="0">
                <a:sym typeface="Symbol"/>
              </a:rPr>
              <a:t></a:t>
            </a:r>
            <a:r>
              <a:rPr lang="en-US" b="1" dirty="0" smtClean="0">
                <a:sym typeface="Symbol"/>
              </a:rPr>
              <a:t> </a:t>
            </a:r>
            <a:r>
              <a:rPr lang="en-US" b="1" dirty="0" smtClean="0"/>
              <a:t>10/(S</a:t>
            </a:r>
            <a:r>
              <a:rPr lang="ru-RU" b="1" dirty="0" smtClean="0">
                <a:sym typeface="Symbol"/>
              </a:rPr>
              <a:t></a:t>
            </a:r>
            <a:r>
              <a:rPr lang="en-US" b="1" dirty="0" smtClean="0"/>
              <a:t>T</a:t>
            </a:r>
            <a:r>
              <a:rPr lang="ru-RU" b="1" dirty="0" smtClean="0">
                <a:sym typeface="Symbol"/>
              </a:rPr>
              <a:t></a:t>
            </a:r>
            <a:r>
              <a:rPr lang="en-US" b="1" dirty="0" err="1" smtClean="0"/>
              <a:t>Ng</a:t>
            </a:r>
            <a:r>
              <a:rPr lang="en-US" b="1" baseline="30000" dirty="0" err="1" smtClean="0"/>
              <a:t>on</a:t>
            </a:r>
            <a:r>
              <a:rPr lang="en-US" b="1" dirty="0" smtClean="0"/>
              <a:t> )</a:t>
            </a:r>
            <a:r>
              <a:rPr lang="ru-RU" b="1" dirty="0" smtClean="0"/>
              <a:t>   </a:t>
            </a:r>
            <a:r>
              <a:rPr lang="en-US" b="1" dirty="0" err="1" smtClean="0"/>
              <a:t>NgThr</a:t>
            </a:r>
            <a:r>
              <a:rPr lang="en-US" b="1" dirty="0" smtClean="0"/>
              <a:t>&gt;=10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4609</TotalTime>
  <Words>1617</Words>
  <Application>Microsoft Office PowerPoint</Application>
  <PresentationFormat>Экран (4:3)</PresentationFormat>
  <Paragraphs>248</Paragraphs>
  <Slides>27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Техническая</vt:lpstr>
      <vt:lpstr>Graph</vt:lpstr>
      <vt:lpstr> The TAIGA  experiment for gamma astronomy above 30 TeV and first results.  </vt:lpstr>
      <vt:lpstr>   Outline  </vt:lpstr>
      <vt:lpstr> Sources</vt:lpstr>
      <vt:lpstr>Method  of Imaging Atmospheric Cherenkov Telescopes . </vt:lpstr>
      <vt:lpstr>Non IACT method (timing array) </vt:lpstr>
      <vt:lpstr> Prototype TAIGA 2017-2018        HiSCORE+IACT (0.6 km2+IACT)</vt:lpstr>
      <vt:lpstr> Primary gamma ray selection technique in the joint operation  of  Imaging Atmospheric Cherenkov Telescopes (IACTs) and wide angle Cherenkov timing detectors (see poster E. Postnikov et al)</vt:lpstr>
      <vt:lpstr> Primary gamma ray selection technique in the joint operation  of  Imaging Atmospheric Cherenkov Telescopes (IACTs) and wide angle Cherenkov timing detectors (see poster E. Postnikov et al)</vt:lpstr>
      <vt:lpstr>Integral sensitivity of  the prototype of TAIGA. </vt:lpstr>
      <vt:lpstr> Method of reconstruction  of shower parameters: core positions, angles, energy (see report of V. Prosin on Friday)</vt:lpstr>
      <vt:lpstr>Time of observation of Crab Nebula  per day at  the Tunka  valley with tilting stations.    </vt:lpstr>
      <vt:lpstr>Statistics</vt:lpstr>
      <vt:lpstr>Estimation of  energy  threshold  and peak energy  for  CR from  the counting rate of 4 hit detectors.   </vt:lpstr>
      <vt:lpstr>Energy threshold depends on Qth</vt:lpstr>
      <vt:lpstr>Mean lateral distribution functions for primary gamma protons, He, Fe with fixed energy 100 TeV </vt:lpstr>
      <vt:lpstr> MC- simulation of  counting  4-stations rates at different  threshold of  Cherenkov photon density per cm2  </vt:lpstr>
      <vt:lpstr>Comparison of CR spectra in the threshold region  with direct measurements,  and ARGO JBY  and  HiSCORE 2014-2015, estimation of Ethr for gamma rays.</vt:lpstr>
      <vt:lpstr>MC – simulations: arrival and core position resolution for gamma  rays with zenith angle (29-38 degrees)  in dependence on the number of hit detectors  </vt:lpstr>
      <vt:lpstr> Reconstructed   X, Y core position  and  CR energy spectra for the sample Psi &lt;3 degrees   </vt:lpstr>
      <vt:lpstr>Expectation of Crab signal excess for the array 0.25 km2 for  real time  observation for different thresholds</vt:lpstr>
      <vt:lpstr>Examples of the map Ra-Dec  33 degrees with  the sell 0.3  0.3 degrees for events with E&lt;100 TeV.   (Ra =83.65, Dec=22.01)</vt:lpstr>
      <vt:lpstr>Conclusions </vt:lpstr>
      <vt:lpstr>Слайд 23</vt:lpstr>
      <vt:lpstr>Слайд 24</vt:lpstr>
      <vt:lpstr>Crab-signal: array 0.27 km2, dr=106 m; T=100 hours</vt:lpstr>
      <vt:lpstr>Prediction for Tycho: 3km2,200 hr</vt:lpstr>
      <vt:lpstr>Arrival and core position resolution for gammas tet=0-25 degrees (Tycho)</vt:lpstr>
    </vt:vector>
  </TitlesOfParts>
  <Company>USN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Первые результаты работы прототипа установки Тунка-HiSCORE</dc:title>
  <dc:creator>Sveshnikova</dc:creator>
  <cp:lastModifiedBy>Sveshnikova</cp:lastModifiedBy>
  <cp:revision>329</cp:revision>
  <dcterms:created xsi:type="dcterms:W3CDTF">2014-08-06T03:07:10Z</dcterms:created>
  <dcterms:modified xsi:type="dcterms:W3CDTF">2016-08-22T10:32:26Z</dcterms:modified>
</cp:coreProperties>
</file>