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48" r:id="rId2"/>
    <p:sldId id="268" r:id="rId3"/>
    <p:sldId id="257" r:id="rId4"/>
    <p:sldId id="446" r:id="rId5"/>
    <p:sldId id="460" r:id="rId6"/>
    <p:sldId id="379" r:id="rId7"/>
    <p:sldId id="447" r:id="rId8"/>
    <p:sldId id="458" r:id="rId9"/>
    <p:sldId id="448" r:id="rId10"/>
    <p:sldId id="428" r:id="rId11"/>
    <p:sldId id="406" r:id="rId12"/>
    <p:sldId id="429" r:id="rId13"/>
    <p:sldId id="461" r:id="rId14"/>
    <p:sldId id="450" r:id="rId15"/>
    <p:sldId id="449" r:id="rId16"/>
    <p:sldId id="437" r:id="rId17"/>
    <p:sldId id="462" r:id="rId18"/>
    <p:sldId id="435" r:id="rId19"/>
    <p:sldId id="445" r:id="rId20"/>
    <p:sldId id="438" r:id="rId21"/>
    <p:sldId id="441" r:id="rId22"/>
    <p:sldId id="439" r:id="rId23"/>
    <p:sldId id="442" r:id="rId24"/>
    <p:sldId id="443" r:id="rId25"/>
    <p:sldId id="426" r:id="rId26"/>
    <p:sldId id="451" r:id="rId27"/>
    <p:sldId id="259" r:id="rId28"/>
    <p:sldId id="325" r:id="rId29"/>
    <p:sldId id="289" r:id="rId30"/>
    <p:sldId id="410" r:id="rId31"/>
    <p:sldId id="421" r:id="rId32"/>
    <p:sldId id="400" r:id="rId33"/>
    <p:sldId id="402" r:id="rId34"/>
    <p:sldId id="423" r:id="rId35"/>
    <p:sldId id="344" r:id="rId36"/>
    <p:sldId id="403" r:id="rId37"/>
    <p:sldId id="391" r:id="rId38"/>
    <p:sldId id="286" r:id="rId39"/>
    <p:sldId id="287" r:id="rId40"/>
    <p:sldId id="385" r:id="rId41"/>
    <p:sldId id="440" r:id="rId42"/>
    <p:sldId id="292" r:id="rId43"/>
    <p:sldId id="415" r:id="rId44"/>
    <p:sldId id="416" r:id="rId45"/>
    <p:sldId id="404" r:id="rId46"/>
    <p:sldId id="369" r:id="rId47"/>
    <p:sldId id="452" r:id="rId48"/>
    <p:sldId id="456" r:id="rId49"/>
    <p:sldId id="454" r:id="rId50"/>
    <p:sldId id="368" r:id="rId51"/>
    <p:sldId id="453" r:id="rId52"/>
    <p:sldId id="459" r:id="rId53"/>
    <p:sldId id="419" r:id="rId54"/>
    <p:sldId id="409" r:id="rId55"/>
    <p:sldId id="457" r:id="rId56"/>
    <p:sldId id="383" r:id="rId57"/>
    <p:sldId id="370" r:id="rId58"/>
    <p:sldId id="374" r:id="rId59"/>
    <p:sldId id="433" r:id="rId60"/>
    <p:sldId id="412" r:id="rId61"/>
    <p:sldId id="417" r:id="rId62"/>
    <p:sldId id="444" r:id="rId63"/>
    <p:sldId id="411" r:id="rId64"/>
    <p:sldId id="341" r:id="rId65"/>
    <p:sldId id="432" r:id="rId66"/>
    <p:sldId id="425" r:id="rId67"/>
    <p:sldId id="384" r:id="rId68"/>
    <p:sldId id="422" r:id="rId69"/>
    <p:sldId id="405" r:id="rId70"/>
    <p:sldId id="434" r:id="rId7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00"/>
    <a:srgbClr val="FFCC66"/>
    <a:srgbClr val="FFFF00"/>
    <a:srgbClr val="FFFF66"/>
    <a:srgbClr val="CCFFFF"/>
    <a:srgbClr val="FFCCFF"/>
    <a:srgbClr val="10F6FC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6" autoAdjust="0"/>
    <p:restoredTop sz="94689" autoAdjust="0"/>
  </p:normalViewPr>
  <p:slideViewPr>
    <p:cSldViewPr>
      <p:cViewPr>
        <p:scale>
          <a:sx n="48" d="100"/>
          <a:sy n="48" d="100"/>
        </p:scale>
        <p:origin x="-150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9ED351-AC2B-4D54-8D5F-4BB3D5E473B4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8B5AE1-B4F2-46E0-B4C3-C572EB300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8B5AE1-B4F2-46E0-B4C3-C572EB3004F6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Times New Roman" pitchFamily="18" charset="0"/>
            </a:endParaRPr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FCF565-FD1F-480C-8AF3-F7B04D20B58A}" type="slidenum">
              <a:rPr lang="ru-RU" smtClean="0">
                <a:latin typeface="Times New Roman" pitchFamily="18" charset="0"/>
                <a:cs typeface="Arial" pitchFamily="34" charset="0"/>
              </a:rPr>
              <a:pPr/>
              <a:t>9</a:t>
            </a:fld>
            <a:endParaRPr lang="ru-RU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688025-1670-4BF8-88F5-F75E5CF9708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CBE68-A37A-4062-BD82-D00C15F4D840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F6464-8C78-4EB1-B869-D0BC86C5A8E3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6E2F8-4DC9-416C-AE4C-C43A1FB1B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29989-A2DE-454D-AE3E-0005DE3250F7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7E81-6FEA-4560-93B0-27E304320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E523C-9A71-4381-85DA-F7DA5AA3F42E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3C43-5519-4B6D-9E44-4437B3EF6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62F84-AB1E-4431-998C-C803F9AF5EC9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2E109-6C8F-4FB6-9BB0-F7E378254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6568A-EC76-42A1-842B-7053555EBE8D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885C8-E9C6-4C63-8F5F-850F4F955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891EA-4C61-42E1-BCEC-18E0210A1CA8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EB8D1-698E-42E2-B71E-3D1E6FE6E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F28BC-526E-48E4-B233-D89561F58E4C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092EB-5EA9-4F18-8C13-D4C19FE66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7EDF1-0CD7-4387-B1B5-231F2A51CFCA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419ED-BBBC-47B5-96E2-29AE78708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F1B5-E000-4704-A9CB-69A5E7EB0A5E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9C2A2-7589-4A3F-88FC-05B16459E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CC42-BDB2-4F2E-BE9A-15203253FF57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F331-AE85-4AC4-9FC0-498872E77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D9A13-E7D2-480D-AE36-C2DDE209E4E7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096B-4C63-4E3A-BE70-632B5B1F7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C8C0BB-AEEA-4DA1-AFF2-9328ADB62167}" type="datetimeFigureOut">
              <a:rPr lang="ru-RU"/>
              <a:pPr>
                <a:defRPr/>
              </a:pPr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529AE0-5F97-4D5D-91F4-663A14762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crr.u-tokyo.ac.jp/~morim/TeV-catalog/Mrk421.htm" TargetMode="External"/><Relationship Id="rId2" Type="http://schemas.openxmlformats.org/officeDocument/2006/relationships/hyperlink" Target="http://icrr.u-tokyo.ac.jp/~morim/TeV-catalog/J0616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crr.u-tokyo.ac.jp/~morim/TeV-catalog/CasA.ht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43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5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3816424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err="1" smtClean="0"/>
              <a:t>Tunka</a:t>
            </a:r>
            <a:r>
              <a:rPr lang="en-US" dirty="0" smtClean="0"/>
              <a:t> Advanced Instrument for cosmic rays and Gamma-ray Astronomy(TAIGA): </a:t>
            </a:r>
            <a:r>
              <a:rPr lang="en-US" dirty="0" smtClean="0"/>
              <a:t>status, </a:t>
            </a:r>
            <a:r>
              <a:rPr lang="en-US" dirty="0" smtClean="0"/>
              <a:t>results and perspectives.</a:t>
            </a:r>
            <a:endParaRPr lang="ru-RU" dirty="0" smtClean="0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331640" y="4293096"/>
            <a:ext cx="64810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3200" dirty="0" err="1" smtClean="0">
                <a:latin typeface="Times New Roman" pitchFamily="18" charset="0"/>
              </a:rPr>
              <a:t>L.Kuzmichev</a:t>
            </a:r>
            <a:r>
              <a:rPr lang="en-US" sz="3200" dirty="0" smtClean="0">
                <a:latin typeface="Times New Roman" pitchFamily="18" charset="0"/>
              </a:rPr>
              <a:t> (SINP MSU</a:t>
            </a:r>
            <a:r>
              <a:rPr lang="ru-RU" sz="3200" dirty="0" smtClean="0">
                <a:latin typeface="Times New Roman" pitchFamily="18" charset="0"/>
              </a:rPr>
              <a:t>)</a:t>
            </a:r>
            <a:endParaRPr lang="ru-RU" sz="3200" dirty="0">
              <a:latin typeface="Times New Roman" pitchFamily="18" charset="0"/>
            </a:endParaRPr>
          </a:p>
          <a:p>
            <a:pPr eaLnBrk="0" hangingPunct="0"/>
            <a:r>
              <a:rPr lang="en-US" sz="3200" dirty="0" smtClean="0">
                <a:latin typeface="Times New Roman" pitchFamily="18" charset="0"/>
              </a:rPr>
              <a:t>on behalf</a:t>
            </a:r>
            <a:r>
              <a:rPr lang="ru-RU" sz="3200" dirty="0" smtClean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 of</a:t>
            </a:r>
            <a:r>
              <a:rPr lang="ru-RU" sz="3200" dirty="0" smtClean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TAIGA</a:t>
            </a:r>
            <a:r>
              <a:rPr lang="ru-RU" sz="3200" dirty="0" smtClean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collaboration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5589240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ISVHECRI 2016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Moscow, 22.08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052736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800" dirty="0" smtClean="0"/>
              <a:t>All particle energy spectrum ( 5 season of operation)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29" b="538"/>
          <a:stretch>
            <a:fillRect/>
          </a:stretch>
        </p:blipFill>
        <p:spPr bwMode="auto">
          <a:xfrm>
            <a:off x="-468560" y="1196752"/>
            <a:ext cx="6090229" cy="484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07216" y="3441680"/>
            <a:ext cx="339067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Hardening</a:t>
            </a:r>
          </a:p>
          <a:p>
            <a:r>
              <a:rPr lang="en-US" b="1" dirty="0" smtClean="0"/>
              <a:t>at </a:t>
            </a:r>
            <a:r>
              <a:rPr lang="ru-RU" b="1" dirty="0" smtClean="0"/>
              <a:t> 2· 10</a:t>
            </a:r>
            <a:r>
              <a:rPr lang="ru-RU" b="1" baseline="30000" dirty="0" smtClean="0"/>
              <a:t>16</a:t>
            </a:r>
            <a:r>
              <a:rPr lang="ru-RU" b="1" dirty="0" smtClean="0"/>
              <a:t> </a:t>
            </a:r>
            <a:r>
              <a:rPr lang="en-US" b="1" dirty="0" err="1" smtClean="0"/>
              <a:t>eV</a:t>
            </a:r>
            <a:endParaRPr lang="ru-RU" b="1" dirty="0" smtClean="0"/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 smtClean="0"/>
              <a:t>KASCADE –Grande ( 2010)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/>
            <a:r>
              <a:rPr lang="en-US" dirty="0" smtClean="0"/>
              <a:t>2. Tunka-133 (2011)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3. Ice-Top (2012)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4. TA LE(2014)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1772816"/>
            <a:ext cx="3995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     ~ </a:t>
            </a:r>
            <a:r>
              <a:rPr lang="ru-RU" b="1" dirty="0" smtClean="0"/>
              <a:t>30</a:t>
            </a:r>
            <a:r>
              <a:rPr lang="en-US" b="1" dirty="0" smtClean="0"/>
              <a:t>00 events</a:t>
            </a:r>
            <a:r>
              <a:rPr lang="ru-RU" b="1" dirty="0" smtClean="0"/>
              <a:t> </a:t>
            </a:r>
            <a:r>
              <a:rPr lang="en-US" b="1" dirty="0" smtClean="0"/>
              <a:t>with E</a:t>
            </a:r>
            <a:r>
              <a:rPr lang="en-US" b="1" baseline="-25000" dirty="0" smtClean="0"/>
              <a:t>0</a:t>
            </a:r>
            <a:r>
              <a:rPr lang="en-US" b="1" dirty="0" smtClean="0"/>
              <a:t> &gt;10</a:t>
            </a:r>
            <a:r>
              <a:rPr lang="en-US" b="1" baseline="30000" dirty="0" smtClean="0"/>
              <a:t>17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132856"/>
            <a:ext cx="185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Hardening</a:t>
            </a:r>
          </a:p>
          <a:p>
            <a:r>
              <a:rPr lang="en-US" b="1" dirty="0" smtClean="0"/>
              <a:t>at </a:t>
            </a:r>
            <a:r>
              <a:rPr lang="ru-RU" b="1" dirty="0" smtClean="0"/>
              <a:t> 2· 10</a:t>
            </a:r>
            <a:r>
              <a:rPr lang="ru-RU" b="1" baseline="30000" dirty="0" smtClean="0"/>
              <a:t>16</a:t>
            </a:r>
            <a:r>
              <a:rPr lang="ru-RU" b="1" dirty="0" smtClean="0"/>
              <a:t> </a:t>
            </a:r>
            <a:r>
              <a:rPr lang="en-US" b="1" dirty="0" err="1" smtClean="0"/>
              <a:t>eV</a:t>
            </a:r>
            <a:endParaRPr lang="ru-RU" b="1" dirty="0" smtClean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339752" y="2780928"/>
            <a:ext cx="7200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851920" y="2708920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Second knee</a:t>
            </a:r>
          </a:p>
          <a:p>
            <a:r>
              <a:rPr lang="en-US" b="1" dirty="0" smtClean="0"/>
              <a:t>at </a:t>
            </a:r>
            <a:r>
              <a:rPr lang="ru-RU" b="1" dirty="0" smtClean="0"/>
              <a:t> </a:t>
            </a:r>
            <a:r>
              <a:rPr lang="en-US" b="1" dirty="0" smtClean="0"/>
              <a:t>3·</a:t>
            </a:r>
            <a:r>
              <a:rPr lang="ru-RU" b="1" dirty="0" smtClean="0"/>
              <a:t>10</a:t>
            </a:r>
            <a:r>
              <a:rPr lang="ru-RU" b="1" baseline="30000" dirty="0" smtClean="0"/>
              <a:t>1</a:t>
            </a:r>
            <a:r>
              <a:rPr lang="en-US" b="1" baseline="30000" dirty="0" smtClean="0"/>
              <a:t>7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3600" dirty="0" smtClean="0"/>
              <a:t>All particle energy spectrum</a:t>
            </a:r>
            <a:endParaRPr lang="ru-RU" sz="3600" dirty="0"/>
          </a:p>
        </p:txBody>
      </p:sp>
      <p:pic>
        <p:nvPicPr>
          <p:cNvPr id="3" name="Рисунок 2" descr="fig9.eps"/>
          <p:cNvPicPr>
            <a:picLocks noChangeAspect="1"/>
          </p:cNvPicPr>
          <p:nvPr/>
        </p:nvPicPr>
        <p:blipFill>
          <a:blip r:embed="rId2" cstate="print"/>
          <a:srcRect t="5000"/>
          <a:stretch>
            <a:fillRect/>
          </a:stretch>
        </p:blipFill>
        <p:spPr>
          <a:xfrm>
            <a:off x="1187624" y="1124744"/>
            <a:ext cx="5100034" cy="484503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987824" y="5517232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339752" y="5805264"/>
            <a:ext cx="5760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635896" y="5589240"/>
            <a:ext cx="0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635896" y="5877272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5877272"/>
            <a:ext cx="20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TAIGA 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HiSCORE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6021288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–Grande 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-REX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296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47664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composition at 1PeV: H  17%, </a:t>
            </a:r>
            <a:r>
              <a:rPr lang="en-US" dirty="0" smtClean="0">
                <a:solidFill>
                  <a:schemeClr val="accent2"/>
                </a:solidFill>
              </a:rPr>
              <a:t>He 46%, </a:t>
            </a:r>
            <a:r>
              <a:rPr lang="en-US" dirty="0" smtClean="0"/>
              <a:t>CNO 8%, </a:t>
            </a:r>
            <a:r>
              <a:rPr lang="en-US" dirty="0" smtClean="0">
                <a:solidFill>
                  <a:schemeClr val="accent2"/>
                </a:solidFill>
              </a:rPr>
              <a:t>Fe 16%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60648"/>
            <a:ext cx="800732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 attempt  to explain  hardening (</a:t>
            </a:r>
            <a:r>
              <a:rPr lang="en-US" sz="2400" dirty="0" err="1" smtClean="0"/>
              <a:t>L.Sveshnikova</a:t>
            </a:r>
            <a:r>
              <a:rPr lang="en-US" sz="2400" dirty="0" smtClean="0"/>
              <a:t> 2013)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Mass composition</a:t>
            </a:r>
            <a:endParaRPr lang="ru-RU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45148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 l="3468" t="10778"/>
          <a:stretch>
            <a:fillRect/>
          </a:stretch>
        </p:blipFill>
        <p:spPr bwMode="auto">
          <a:xfrm>
            <a:off x="4788024" y="2685281"/>
            <a:ext cx="4008884" cy="417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80112" y="198884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Mean  &lt;</a:t>
            </a:r>
            <a:r>
              <a:rPr lang="en-US" b="1" dirty="0" err="1" smtClean="0"/>
              <a:t>lnA</a:t>
            </a:r>
            <a:r>
              <a:rPr lang="en-US" b="1" dirty="0" smtClean="0"/>
              <a:t>&gt; vs. E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err="1" smtClean="0"/>
              <a:t>Tunka</a:t>
            </a:r>
            <a:r>
              <a:rPr lang="en-US" dirty="0" smtClean="0"/>
              <a:t>-REX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Tunka</a:t>
            </a:r>
            <a:r>
              <a:rPr lang="en-US" dirty="0" smtClean="0"/>
              <a:t> Radio </a:t>
            </a:r>
            <a:r>
              <a:rPr lang="en-US" dirty="0" err="1" smtClean="0"/>
              <a:t>EXtension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524000"/>
            <a:ext cx="7058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63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antennas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( 19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antennas were added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during this summer)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31500" y="5661248"/>
            <a:ext cx="351250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more detail in report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D.Kostunin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n-US" dirty="0" err="1" smtClean="0"/>
              <a:t>Stintillation</a:t>
            </a:r>
            <a:r>
              <a:rPr lang="en-US" dirty="0" smtClean="0"/>
              <a:t> array </a:t>
            </a:r>
            <a:r>
              <a:rPr lang="en-US" dirty="0" err="1" smtClean="0"/>
              <a:t>Tunka</a:t>
            </a:r>
            <a:r>
              <a:rPr lang="en-US" dirty="0" smtClean="0"/>
              <a:t>-Grande</a:t>
            </a:r>
            <a:endParaRPr lang="ru-RU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t="9501" b="2278"/>
          <a:stretch>
            <a:fillRect/>
          </a:stretch>
        </p:blipFill>
        <p:spPr bwMode="auto">
          <a:xfrm>
            <a:off x="1115616" y="1628800"/>
            <a:ext cx="705802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6021288"/>
            <a:ext cx="422423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Start  of data taking  December 2015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Scintillation station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-1524" r="5437"/>
          <a:stretch>
            <a:fillRect/>
          </a:stretch>
        </p:blipFill>
        <p:spPr bwMode="auto">
          <a:xfrm>
            <a:off x="0" y="1556792"/>
            <a:ext cx="6660232" cy="479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09881" y="1700808"/>
            <a:ext cx="263411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station operate </a:t>
            </a:r>
          </a:p>
          <a:p>
            <a:r>
              <a:rPr lang="en-US" dirty="0" smtClean="0"/>
              <a:t>independently under</a:t>
            </a:r>
          </a:p>
          <a:p>
            <a:r>
              <a:rPr lang="en-US" dirty="0" smtClean="0"/>
              <a:t>local trigger</a:t>
            </a:r>
          </a:p>
          <a:p>
            <a:endParaRPr lang="en-US" dirty="0" smtClean="0"/>
          </a:p>
          <a:p>
            <a:r>
              <a:rPr lang="en-US" dirty="0" smtClean="0"/>
              <a:t>Counting rate ~ 15 Hz</a:t>
            </a:r>
          </a:p>
          <a:p>
            <a:endParaRPr lang="en-US" dirty="0" smtClean="0"/>
          </a:p>
          <a:p>
            <a:r>
              <a:rPr lang="ru-RU" dirty="0" smtClean="0"/>
              <a:t>4</a:t>
            </a:r>
            <a:r>
              <a:rPr lang="en-US" dirty="0" smtClean="0"/>
              <a:t> channel FADC boards</a:t>
            </a:r>
          </a:p>
          <a:p>
            <a:r>
              <a:rPr lang="en-US" dirty="0" smtClean="0"/>
              <a:t>  200 MHz, 12 bit</a:t>
            </a:r>
            <a:endParaRPr lang="ru-RU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Ne and Nµ reconstruction</a:t>
            </a:r>
            <a:endParaRPr lang="ru-RU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t="4538" r="3124"/>
          <a:stretch>
            <a:fillRect/>
          </a:stretch>
        </p:blipFill>
        <p:spPr bwMode="auto">
          <a:xfrm>
            <a:off x="539552" y="1844824"/>
            <a:ext cx="3744416" cy="151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21526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861048"/>
            <a:ext cx="31051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71800" y="3501008"/>
            <a:ext cx="171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example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5013176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 ~  </a:t>
            </a:r>
            <a:r>
              <a:rPr lang="en-US" sz="2000" dirty="0" err="1" smtClean="0"/>
              <a:t>lg</a:t>
            </a:r>
            <a:r>
              <a:rPr lang="en-US" sz="2000" dirty="0" smtClean="0"/>
              <a:t> (</a:t>
            </a:r>
            <a:r>
              <a:rPr lang="el-GR" sz="2000" dirty="0" smtClean="0"/>
              <a:t>ρ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)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1916832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lg</a:t>
            </a:r>
            <a:r>
              <a:rPr lang="en-US" dirty="0" smtClean="0"/>
              <a:t> (</a:t>
            </a:r>
            <a:r>
              <a:rPr lang="el-GR" dirty="0" smtClean="0"/>
              <a:t>ρ</a:t>
            </a:r>
            <a:r>
              <a:rPr lang="en-US" baseline="-25000" dirty="0" smtClean="0"/>
              <a:t>e</a:t>
            </a:r>
            <a:r>
              <a:rPr lang="en-US" dirty="0" smtClean="0"/>
              <a:t> 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Tunka-133 &amp; </a:t>
            </a:r>
            <a:r>
              <a:rPr lang="en-US" dirty="0" err="1" smtClean="0"/>
              <a:t>Tunka</a:t>
            </a:r>
            <a:r>
              <a:rPr lang="en-US" dirty="0" smtClean="0"/>
              <a:t>-Grande</a:t>
            </a:r>
            <a:endParaRPr lang="ru-RU" dirty="0"/>
          </a:p>
        </p:txBody>
      </p:sp>
      <p:pic>
        <p:nvPicPr>
          <p:cNvPr id="3" name="Рисунок 2" descr="tet_3-1.jpg"/>
          <p:cNvPicPr>
            <a:picLocks noChangeAspect="1"/>
          </p:cNvPicPr>
          <p:nvPr/>
        </p:nvPicPr>
        <p:blipFill>
          <a:blip r:embed="rId2" cstate="print"/>
          <a:srcRect t="5250" r="2575" b="-188"/>
          <a:stretch>
            <a:fillRect/>
          </a:stretch>
        </p:blipFill>
        <p:spPr>
          <a:xfrm>
            <a:off x="0" y="1844824"/>
            <a:ext cx="4211960" cy="4104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733256"/>
            <a:ext cx="309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RMS (</a:t>
            </a:r>
            <a:r>
              <a:rPr lang="el-GR" sz="1600" dirty="0" smtClean="0"/>
              <a:t>Θ</a:t>
            </a:r>
            <a:r>
              <a:rPr lang="en-US" sz="1600" baseline="-25000" dirty="0" err="1" smtClean="0"/>
              <a:t>tunka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– </a:t>
            </a:r>
            <a:r>
              <a:rPr lang="el-GR" sz="1600" dirty="0" smtClean="0"/>
              <a:t>Θ</a:t>
            </a:r>
            <a:r>
              <a:rPr lang="en-US" sz="1600" baseline="-25000" dirty="0" err="1" smtClean="0"/>
              <a:t>garnde</a:t>
            </a:r>
            <a:r>
              <a:rPr lang="en-US" sz="1600" dirty="0" smtClean="0"/>
              <a:t> ) =1. 3 deg</a:t>
            </a:r>
            <a:endParaRPr lang="ru-RU" sz="1600" baseline="-25000" dirty="0"/>
          </a:p>
        </p:txBody>
      </p:sp>
      <p:pic>
        <p:nvPicPr>
          <p:cNvPr id="5" name="Рисунок 4" descr="axis2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6334" y="1772816"/>
            <a:ext cx="4827666" cy="4827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1268760"/>
            <a:ext cx="2698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Accuracy of zenith angle</a:t>
            </a:r>
          </a:p>
          <a:p>
            <a:r>
              <a:rPr lang="en-US" dirty="0" smtClean="0"/>
              <a:t>reconstruction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3968" y="1268760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Accuracy  of core position reconstruction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Energy spectrum from </a:t>
            </a:r>
            <a:r>
              <a:rPr lang="en-US" dirty="0" err="1" smtClean="0"/>
              <a:t>Tunka</a:t>
            </a:r>
            <a:r>
              <a:rPr lang="en-US" dirty="0" smtClean="0"/>
              <a:t>-Grande ( very preliminary)</a:t>
            </a:r>
            <a:endParaRPr lang="ru-RU" dirty="0"/>
          </a:p>
        </p:txBody>
      </p:sp>
      <p:pic>
        <p:nvPicPr>
          <p:cNvPr id="3" name="Рисунок 2" descr="s_25_133_gr-ne.jpg"/>
          <p:cNvPicPr>
            <a:picLocks noChangeAspect="1"/>
          </p:cNvPicPr>
          <p:nvPr/>
        </p:nvPicPr>
        <p:blipFill>
          <a:blip r:embed="rId2" cstate="print"/>
          <a:srcRect l="1176" t="8741" r="1241"/>
          <a:stretch>
            <a:fillRect/>
          </a:stretch>
        </p:blipFill>
        <p:spPr>
          <a:xfrm>
            <a:off x="1547664" y="1268760"/>
            <a:ext cx="5976664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59712" cy="561975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TAIGA - collaboration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539552" y="1052736"/>
            <a:ext cx="8208963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 </a:t>
            </a:r>
            <a:r>
              <a:rPr lang="ru-RU" sz="2400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Germany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           Russia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Hamburg University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Hamburg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MSU(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SINP)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Moscow)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DESY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Zeuthen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	       ISU (API)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Irkutsk)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MPI (Munich)                                INR RAS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Moscow)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JINR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Dubna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Italy            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MEPHI(Moscow)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Torino University (Torino)             IZMIRAN (Moscow)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Rumania                 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BINR SB RAS Novosibirsk)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ISS (Bucharest)                               NSU (Novosibirsk)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</a:p>
          <a:p>
            <a:r>
              <a:rPr lang="en-US" sz="2800" b="1" dirty="0">
                <a:latin typeface="Calibri" pitchFamily="34" charset="0"/>
                <a:cs typeface="Times New Roman" pitchFamily="18" charset="0"/>
              </a:rPr>
              <a:t>                                      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		             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Calibri" pitchFamily="34" charset="0"/>
                <a:cs typeface="Times New Roman" pitchFamily="18" charset="0"/>
              </a:rPr>
              <a:t> 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Calibri" pitchFamily="34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Calibri" pitchFamily="34" charset="0"/>
                <a:cs typeface="Times New Roman" pitchFamily="18" charset="0"/>
              </a:rPr>
              <a:t> 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                                                         		</a:t>
            </a:r>
          </a:p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                                                           		</a:t>
            </a:r>
            <a:endParaRPr lang="ru-RU" sz="2400" dirty="0">
              <a:latin typeface="Calibri" pitchFamily="34" charset="0"/>
              <a:cs typeface="Times New Roman" pitchFamily="18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38138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Study of mass composition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energy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ru-RU" sz="2800" baseline="30000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10</a:t>
            </a:r>
            <a:r>
              <a:rPr lang="ru-RU" sz="2800" baseline="300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nmne_dis_pd.jpg"/>
          <p:cNvPicPr>
            <a:picLocks noChangeAspect="1"/>
          </p:cNvPicPr>
          <p:nvPr/>
        </p:nvPicPr>
        <p:blipFill>
          <a:blip r:embed="rId2" cstate="print"/>
          <a:srcRect l="1961" t="4630" b="7135"/>
          <a:stretch>
            <a:fillRect/>
          </a:stretch>
        </p:blipFill>
        <p:spPr>
          <a:xfrm>
            <a:off x="1043608" y="1340768"/>
            <a:ext cx="3600400" cy="324036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292080" y="3284984"/>
            <a:ext cx="34198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Parameter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S ( Ne, Nµ)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lgNµ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-0.2xlgNe.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2132856"/>
            <a:ext cx="2549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Energy by the data of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-REX  ( 17% )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 l="2437" t="7610"/>
          <a:stretch>
            <a:fillRect/>
          </a:stretch>
        </p:blipFill>
        <p:spPr bwMode="auto">
          <a:xfrm>
            <a:off x="971600" y="4869160"/>
            <a:ext cx="399593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157192"/>
            <a:ext cx="18669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39752" y="450912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-distribution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Tunka-25 &amp; </a:t>
            </a:r>
            <a:r>
              <a:rPr lang="en-US" dirty="0" err="1" smtClean="0"/>
              <a:t>HiSCORE</a:t>
            </a:r>
            <a:r>
              <a:rPr lang="en-US" dirty="0" smtClean="0"/>
              <a:t> – structure of</a:t>
            </a:r>
            <a:r>
              <a:rPr lang="ru-RU" dirty="0" smtClean="0"/>
              <a:t> </a:t>
            </a:r>
            <a:r>
              <a:rPr lang="en-US" dirty="0" smtClean="0"/>
              <a:t>the </a:t>
            </a:r>
            <a:r>
              <a:rPr lang="ru-RU" dirty="0" smtClean="0"/>
              <a:t>«</a:t>
            </a:r>
            <a:r>
              <a:rPr lang="en-US" dirty="0" smtClean="0"/>
              <a:t>knee</a:t>
            </a:r>
            <a:r>
              <a:rPr lang="ru-RU" dirty="0" smtClean="0"/>
              <a:t>» </a:t>
            </a:r>
            <a:r>
              <a:rPr lang="en-US" dirty="0" smtClean="0"/>
              <a:t>energy spectrum </a:t>
            </a:r>
            <a:endParaRPr lang="ru-RU" dirty="0"/>
          </a:p>
        </p:txBody>
      </p:sp>
      <p:pic>
        <p:nvPicPr>
          <p:cNvPr id="3" name="Picture 3" descr="PVV5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4064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060848"/>
            <a:ext cx="49253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Tunka-25 ( 200-2005)  - 25 Cherenkov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detectors , based on hybrid  PMT QUASAR-370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( 37 cm photocathode diameter)</a:t>
            </a:r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5" name="Picture 2" descr="C:\Users\ПАЛ\Pictures\Nikon Transfer\2014_12_09\2014_12_09_24975.JPG"/>
          <p:cNvPicPr>
            <a:picLocks noChangeAspect="1" noChangeArrowheads="1"/>
          </p:cNvPicPr>
          <p:nvPr/>
        </p:nvPicPr>
        <p:blipFill>
          <a:blip r:embed="rId3" cstate="print"/>
          <a:srcRect l="26313" t="13924" r="30941" b="28391"/>
          <a:stretch>
            <a:fillRect/>
          </a:stretch>
        </p:blipFill>
        <p:spPr bwMode="auto">
          <a:xfrm>
            <a:off x="6012160" y="3356992"/>
            <a:ext cx="2592316" cy="23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590783" y="1844824"/>
            <a:ext cx="3392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TAIGA –HISCORE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 PMT with 20 cm photocathode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diameter ( in more detail later)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nka25.jpg"/>
          <p:cNvPicPr>
            <a:picLocks noChangeAspect="1"/>
          </p:cNvPicPr>
          <p:nvPr/>
        </p:nvPicPr>
        <p:blipFill>
          <a:blip r:embed="rId2" cstate="print"/>
          <a:srcRect l="-2351" t="6390"/>
          <a:stretch>
            <a:fillRect/>
          </a:stretch>
        </p:blipFill>
        <p:spPr>
          <a:xfrm>
            <a:off x="1475656" y="1124744"/>
            <a:ext cx="6268667" cy="5733256"/>
          </a:xfrm>
          <a:prstGeom prst="rect">
            <a:avLst/>
          </a:prstGeom>
          <a:ln w="381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55776" y="692696"/>
            <a:ext cx="413671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All particle   energy  spectra</a:t>
            </a:r>
            <a:endParaRPr lang="ru-RU" sz="24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995936" y="3861048"/>
            <a:ext cx="648072" cy="432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716016" y="3717032"/>
            <a:ext cx="50405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92080" y="3744000"/>
            <a:ext cx="504056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3200" b="1" dirty="0" smtClean="0"/>
              <a:t>Spectrum Structure in the Knee ( 9 </a:t>
            </a:r>
            <a:r>
              <a:rPr lang="ru-RU" sz="3200" b="1" dirty="0" smtClean="0"/>
              <a:t>станций </a:t>
            </a:r>
            <a:r>
              <a:rPr lang="en-US" sz="3200" b="1" dirty="0" err="1" smtClean="0"/>
              <a:t>HiSCORE</a:t>
            </a:r>
            <a:r>
              <a:rPr lang="en-US" sz="3200" b="1" dirty="0" smtClean="0"/>
              <a:t>)</a:t>
            </a:r>
            <a:r>
              <a:rPr lang="ru-RU" sz="3200" b="1" dirty="0" smtClean="0"/>
              <a:t> </a:t>
            </a:r>
          </a:p>
        </p:txBody>
      </p:sp>
      <p:pic>
        <p:nvPicPr>
          <p:cNvPr id="22531" name="Рисунок 4" descr="s_25_his_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454150"/>
            <a:ext cx="540385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s_his40_16_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450" y="1111250"/>
            <a:ext cx="540385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742950" y="228600"/>
            <a:ext cx="77724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3200" dirty="0" smtClean="0"/>
              <a:t>All particle energy spectrum</a:t>
            </a:r>
            <a:r>
              <a:rPr lang="ru-RU" sz="3200" dirty="0" smtClean="0"/>
              <a:t>  ( 28  </a:t>
            </a:r>
            <a:r>
              <a:rPr lang="en-US" sz="3200" dirty="0" err="1" smtClean="0"/>
              <a:t>HiSCORE</a:t>
            </a:r>
            <a:r>
              <a:rPr lang="en-US" sz="3200" dirty="0" smtClean="0"/>
              <a:t> stations)</a:t>
            </a:r>
            <a:r>
              <a:rPr lang="ru-RU" sz="3200" dirty="0" smtClean="0"/>
              <a:t>  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5308600" y="4305300"/>
            <a:ext cx="1333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>
                <a:solidFill>
                  <a:srgbClr val="0000CC"/>
                </a:solidFill>
              </a:rPr>
              <a:t>θ</a:t>
            </a:r>
            <a:r>
              <a:rPr lang="ru-RU" sz="2000">
                <a:solidFill>
                  <a:srgbClr val="0000CC"/>
                </a:solidFill>
              </a:rPr>
              <a:t> </a:t>
            </a:r>
            <a:r>
              <a:rPr lang="en-US" sz="2000">
                <a:solidFill>
                  <a:srgbClr val="0000CC"/>
                </a:solidFill>
              </a:rPr>
              <a:t>&lt;</a:t>
            </a:r>
            <a:r>
              <a:rPr lang="ru-RU" sz="2000">
                <a:solidFill>
                  <a:srgbClr val="0000CC"/>
                </a:solidFill>
              </a:rPr>
              <a:t> </a:t>
            </a:r>
            <a:r>
              <a:rPr lang="en-US" sz="2000">
                <a:solidFill>
                  <a:srgbClr val="0000CC"/>
                </a:solidFill>
              </a:rPr>
              <a:t>40°</a:t>
            </a:r>
            <a:endParaRPr lang="ru-RU" sz="2000">
              <a:solidFill>
                <a:srgbClr val="0000CC"/>
              </a:solidFill>
            </a:endParaRPr>
          </a:p>
        </p:txBody>
      </p:sp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4065588" y="4868863"/>
            <a:ext cx="93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rgbClr val="0000CC"/>
                </a:solidFill>
              </a:rPr>
              <a:t>θ</a:t>
            </a:r>
            <a:r>
              <a:rPr lang="ru-RU" sz="2000">
                <a:solidFill>
                  <a:srgbClr val="0000CC"/>
                </a:solidFill>
              </a:rPr>
              <a:t> </a:t>
            </a:r>
            <a:r>
              <a:rPr lang="en-US" sz="2000">
                <a:solidFill>
                  <a:srgbClr val="0000CC"/>
                </a:solidFill>
              </a:rPr>
              <a:t>&lt;</a:t>
            </a:r>
            <a:r>
              <a:rPr lang="ru-RU" sz="2000">
                <a:solidFill>
                  <a:srgbClr val="0000CC"/>
                </a:solidFill>
              </a:rPr>
              <a:t> 1</a:t>
            </a:r>
            <a:r>
              <a:rPr lang="en-US" sz="2000">
                <a:solidFill>
                  <a:srgbClr val="0000CC"/>
                </a:solidFill>
              </a:rPr>
              <a:t>0°</a:t>
            </a:r>
            <a:endParaRPr lang="ru-RU" sz="2000">
              <a:solidFill>
                <a:srgbClr val="0000CC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78400" y="3695700"/>
            <a:ext cx="0" cy="2120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Рисунок 7" descr="s_his40_16_p.jpg"/>
          <p:cNvPicPr>
            <a:picLocks noChangeAspect="1"/>
          </p:cNvPicPr>
          <p:nvPr/>
        </p:nvPicPr>
        <p:blipFill>
          <a:blip r:embed="rId3" cstate="print"/>
          <a:srcRect l="442" t="5462"/>
          <a:stretch>
            <a:fillRect/>
          </a:stretch>
        </p:blipFill>
        <p:spPr bwMode="auto">
          <a:xfrm>
            <a:off x="1979712" y="1412776"/>
            <a:ext cx="5379938" cy="510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283968" y="3501008"/>
            <a:ext cx="0" cy="2304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283968" y="5301208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27984" y="5445224"/>
            <a:ext cx="17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100% efficiency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_his_40_16_a5_klem-1408-1.jpg"/>
          <p:cNvPicPr>
            <a:picLocks noChangeAspect="1"/>
          </p:cNvPicPr>
          <p:nvPr/>
        </p:nvPicPr>
        <p:blipFill>
          <a:blip r:embed="rId2" cstate="print"/>
          <a:srcRect t="3894"/>
          <a:stretch>
            <a:fillRect/>
          </a:stretch>
        </p:blipFill>
        <p:spPr>
          <a:xfrm>
            <a:off x="1763688" y="1196752"/>
            <a:ext cx="5548213" cy="5332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476672"/>
            <a:ext cx="6224781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particle spectrum (</a:t>
            </a:r>
            <a:r>
              <a:rPr lang="en-US" sz="2400" dirty="0" err="1" smtClean="0"/>
              <a:t>HiSCORE</a:t>
            </a:r>
            <a:r>
              <a:rPr lang="en-US" sz="2400" dirty="0" smtClean="0"/>
              <a:t> &amp; </a:t>
            </a:r>
            <a:r>
              <a:rPr lang="en-US" sz="2400" dirty="0" err="1" smtClean="0"/>
              <a:t>Nuclon</a:t>
            </a:r>
            <a:r>
              <a:rPr lang="en-US" sz="2400" dirty="0" smtClean="0"/>
              <a:t>)   </a:t>
            </a:r>
            <a:endParaRPr lang="ru-RU" sz="24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71800" y="3789040"/>
            <a:ext cx="38884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675687" cy="1412875"/>
          </a:xfrm>
          <a:solidFill>
            <a:srgbClr val="FFFF66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50825" y="1628775"/>
            <a:ext cx="8605838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More than 150 sources of gamma rays with energies above 0.1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 single source with the energy of gamma rays above 80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Where are the sources of Galactic cosmic rays with energies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of the order of 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Pevatrons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1908175" y="5373688"/>
            <a:ext cx="4464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4101" name="Прямоугольник 6"/>
          <p:cNvSpPr>
            <a:spLocks noChangeArrowheads="1"/>
          </p:cNvSpPr>
          <p:nvPr/>
        </p:nvSpPr>
        <p:spPr bwMode="auto">
          <a:xfrm>
            <a:off x="467544" y="3861048"/>
            <a:ext cx="8353425" cy="1569660"/>
          </a:xfrm>
          <a:prstGeom prst="rect">
            <a:avLst/>
          </a:prstGeom>
          <a:solidFill>
            <a:srgbClr val="99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To search for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Pevatrons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and studying gamma-ray sources at the edge of the energy spectrum the  area of arrays need to be  over 1 km</a:t>
            </a:r>
            <a:r>
              <a:rPr lang="en-US" sz="3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332656"/>
            <a:ext cx="6516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II. From High Energy CR to Multi-</a:t>
            </a:r>
            <a:r>
              <a:rPr lang="en-US" sz="3200" dirty="0" err="1" smtClean="0"/>
              <a:t>TeV</a:t>
            </a:r>
            <a:r>
              <a:rPr lang="en-US" sz="3200" dirty="0" smtClean="0"/>
              <a:t>  Gamma-ray astronomy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1042988" y="0"/>
            <a:ext cx="7713662" cy="830263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TAIGA gamma-observatory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Прямоугольник 6"/>
          <p:cNvSpPr>
            <a:spLocks noChangeArrowheads="1"/>
          </p:cNvSpPr>
          <p:nvPr/>
        </p:nvSpPr>
        <p:spPr bwMode="auto">
          <a:xfrm>
            <a:off x="0" y="3716338"/>
            <a:ext cx="3419475" cy="1754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500 wide angle optical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on the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area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energy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threshold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TeV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Прямоугольник 8"/>
          <p:cNvSpPr>
            <a:spLocks noChangeArrowheads="1"/>
          </p:cNvSpPr>
          <p:nvPr/>
        </p:nvSpPr>
        <p:spPr bwMode="auto">
          <a:xfrm>
            <a:off x="3492500" y="3716338"/>
            <a:ext cx="296545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b="1" dirty="0">
                <a:latin typeface="Calibri" pitchFamily="34" charset="0"/>
                <a:cs typeface="Times New Roman" pitchFamily="18" charset="0"/>
              </a:rPr>
              <a:t> up to</a:t>
            </a:r>
            <a:r>
              <a:rPr lang="ru-RU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IACT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mirrors).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Прямоугольник 10"/>
          <p:cNvSpPr>
            <a:spLocks noChangeArrowheads="1"/>
          </p:cNvSpPr>
          <p:nvPr/>
        </p:nvSpPr>
        <p:spPr bwMode="auto">
          <a:xfrm>
            <a:off x="6588125" y="3716338"/>
            <a:ext cx="2368550" cy="1477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detectors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with total area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2.0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3203575" y="333375"/>
            <a:ext cx="284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 </a:t>
            </a:r>
          </a:p>
        </p:txBody>
      </p:sp>
      <p:sp>
        <p:nvSpPr>
          <p:cNvPr id="9223" name="Прямоугольник 10"/>
          <p:cNvSpPr>
            <a:spLocks noChangeArrowheads="1"/>
          </p:cNvSpPr>
          <p:nvPr/>
        </p:nvSpPr>
        <p:spPr bwMode="auto">
          <a:xfrm>
            <a:off x="6877050" y="5661025"/>
            <a:ext cx="23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pic>
        <p:nvPicPr>
          <p:cNvPr id="9224" name="Picture 4" descr="C:\Users\ПАЛ\Desktop\2014_12_09_24953.jpg"/>
          <p:cNvPicPr>
            <a:picLocks noChangeAspect="1" noChangeArrowheads="1"/>
          </p:cNvPicPr>
          <p:nvPr/>
        </p:nvPicPr>
        <p:blipFill>
          <a:blip r:embed="rId3" cstate="print"/>
          <a:srcRect l="-1303" r="26718"/>
          <a:stretch>
            <a:fillRect/>
          </a:stretch>
        </p:blipFill>
        <p:spPr bwMode="auto">
          <a:xfrm>
            <a:off x="395288" y="908050"/>
            <a:ext cx="24542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5" descr="C:\Users\Роман\Desktop\HiSCORE_Pakhorukov\2014_11_28\2014_11_28_24805.JPG"/>
          <p:cNvPicPr>
            <a:picLocks noChangeAspect="1" noChangeArrowheads="1"/>
          </p:cNvPicPr>
          <p:nvPr/>
        </p:nvPicPr>
        <p:blipFill>
          <a:blip r:embed="rId4" cstate="print"/>
          <a:srcRect t="16148"/>
          <a:stretch>
            <a:fillRect/>
          </a:stretch>
        </p:blipFill>
        <p:spPr bwMode="auto">
          <a:xfrm>
            <a:off x="6011863" y="1412875"/>
            <a:ext cx="3563937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981075"/>
            <a:ext cx="2808288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Rectangle 18"/>
          <p:cNvSpPr>
            <a:spLocks noChangeArrowheads="1"/>
          </p:cNvSpPr>
          <p:nvPr/>
        </p:nvSpPr>
        <p:spPr bwMode="auto">
          <a:xfrm>
            <a:off x="2843213" y="2060575"/>
            <a:ext cx="504825" cy="576263"/>
          </a:xfrm>
          <a:prstGeom prst="rect">
            <a:avLst/>
          </a:prstGeom>
          <a:solidFill>
            <a:srgbClr val="29E37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/>
              <a:t>+</a:t>
            </a:r>
            <a:endParaRPr lang="ru-RU" sz="6000"/>
          </a:p>
        </p:txBody>
      </p:sp>
      <p:sp>
        <p:nvSpPr>
          <p:cNvPr id="9228" name="Rectangle 19"/>
          <p:cNvSpPr>
            <a:spLocks noChangeArrowheads="1"/>
          </p:cNvSpPr>
          <p:nvPr/>
        </p:nvSpPr>
        <p:spPr bwMode="auto">
          <a:xfrm>
            <a:off x="6084888" y="2060575"/>
            <a:ext cx="504825" cy="576263"/>
          </a:xfrm>
          <a:prstGeom prst="rect">
            <a:avLst/>
          </a:prstGeom>
          <a:solidFill>
            <a:srgbClr val="29E37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/>
              <a:t>+</a:t>
            </a:r>
            <a:endParaRPr lang="ru-RU" sz="6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827088" y="0"/>
            <a:ext cx="7777162" cy="1196975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ru-RU" sz="4000" b="1" dirty="0" smtClean="0"/>
              <a:t> </a:t>
            </a:r>
            <a:r>
              <a:rPr lang="en-US" sz="4000" b="1" dirty="0" smtClean="0"/>
              <a:t>TAIGA -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HiSCORE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en-US" sz="2400" b="1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H</a:t>
            </a:r>
            <a:r>
              <a:rPr lang="en-US" sz="2400" dirty="0" smtClean="0"/>
              <a:t>igh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/>
              <a:t>ensitivity </a:t>
            </a:r>
            <a:r>
              <a:rPr lang="en-US" sz="2400" dirty="0" smtClean="0">
                <a:solidFill>
                  <a:srgbClr val="FF0000"/>
                </a:solidFill>
              </a:rPr>
              <a:t>C</a:t>
            </a:r>
            <a:r>
              <a:rPr lang="en-US" sz="2400" dirty="0" smtClean="0"/>
              <a:t>osmic </a:t>
            </a:r>
            <a:r>
              <a:rPr lang="en-US" sz="2400" dirty="0" smtClean="0">
                <a:solidFill>
                  <a:srgbClr val="FF0000"/>
                </a:solidFill>
              </a:rPr>
              <a:t>Or</a:t>
            </a:r>
            <a:r>
              <a:rPr lang="en-US" sz="2400" dirty="0" smtClean="0"/>
              <a:t>igin 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xplorer</a:t>
            </a:r>
            <a:r>
              <a:rPr lang="en-US" sz="2400" b="1" dirty="0" smtClean="0"/>
              <a:t>)</a:t>
            </a:r>
            <a:r>
              <a:rPr lang="ru-RU" sz="2400" dirty="0" smtClean="0"/>
              <a:t>.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2905075"/>
            <a:ext cx="7772400" cy="3952925"/>
          </a:xfrm>
          <a:noFill/>
        </p:spPr>
      </p:pic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196752"/>
            <a:ext cx="34925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1340768"/>
            <a:ext cx="507605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itchFamily="18" charset="0"/>
              </a:rPr>
              <a:t>Non-imaging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</a:rPr>
              <a:t>air </a:t>
            </a:r>
            <a:r>
              <a:rPr lang="ru-RU" sz="2000" b="1" dirty="0" err="1">
                <a:latin typeface="Times New Roman" pitchFamily="18" charset="0"/>
              </a:rPr>
              <a:t>Cherenkov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array</a:t>
            </a:r>
          </a:p>
          <a:p>
            <a:endParaRPr lang="ru-RU" b="1" dirty="0">
              <a:latin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</a:rPr>
              <a:t>Angular resolution </a:t>
            </a:r>
            <a:r>
              <a:rPr lang="ru-RU" b="1" dirty="0">
                <a:latin typeface="Times New Roman" pitchFamily="18" charset="0"/>
              </a:rPr>
              <a:t>:</a:t>
            </a:r>
            <a:r>
              <a:rPr lang="en-US" b="1" dirty="0">
                <a:latin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</a:rPr>
              <a:t>~</a:t>
            </a:r>
            <a:r>
              <a:rPr lang="en-US" b="1" dirty="0" smtClean="0">
                <a:latin typeface="Times New Roman" pitchFamily="18" charset="0"/>
              </a:rPr>
              <a:t> 0.4 -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</a:rPr>
              <a:t>0.1 </a:t>
            </a:r>
            <a:r>
              <a:rPr lang="en-US" b="1" dirty="0" smtClean="0">
                <a:latin typeface="Times New Roman" pitchFamily="18" charset="0"/>
              </a:rPr>
              <a:t>degree</a:t>
            </a:r>
          </a:p>
          <a:p>
            <a:endParaRPr lang="en-US" b="1" dirty="0" smtClean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Energy  threshold for gamma-rays : ~ 30 </a:t>
            </a:r>
            <a:r>
              <a:rPr lang="en-US" b="1" dirty="0" err="1" smtClean="0">
                <a:latin typeface="Times New Roman" pitchFamily="18" charset="0"/>
              </a:rPr>
              <a:t>TeV</a:t>
            </a:r>
            <a:endParaRPr lang="en-US" b="1" dirty="0" smtClean="0">
              <a:latin typeface="Times New Roman" pitchFamily="18" charset="0"/>
            </a:endParaRPr>
          </a:p>
          <a:p>
            <a:endParaRPr lang="en-US" b="1" dirty="0">
              <a:latin typeface="Times New Roman" pitchFamily="18" charset="0"/>
            </a:endParaRPr>
          </a:p>
          <a:p>
            <a:r>
              <a:rPr lang="ru-RU" b="1" dirty="0" err="1">
                <a:latin typeface="Times New Roman" pitchFamily="18" charset="0"/>
              </a:rPr>
              <a:t>Large</a:t>
            </a:r>
            <a:r>
              <a:rPr lang="ru-RU" b="1" dirty="0">
                <a:latin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</a:rPr>
              <a:t>Field</a:t>
            </a:r>
            <a:r>
              <a:rPr lang="ru-RU" b="1" dirty="0">
                <a:latin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</a:rPr>
              <a:t>of</a:t>
            </a:r>
            <a:r>
              <a:rPr lang="ru-RU" b="1" dirty="0">
                <a:latin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</a:rPr>
              <a:t>view</a:t>
            </a:r>
            <a:r>
              <a:rPr lang="en-US" b="1" dirty="0">
                <a:latin typeface="Times New Roman" pitchFamily="18" charset="0"/>
              </a:rPr>
              <a:t> (FOV)</a:t>
            </a:r>
            <a:r>
              <a:rPr lang="ru-RU" b="1" dirty="0">
                <a:latin typeface="Times New Roman" pitchFamily="18" charset="0"/>
              </a:rPr>
              <a:t>: ~ 0.6 </a:t>
            </a:r>
            <a:r>
              <a:rPr lang="ru-RU" b="1" dirty="0" err="1">
                <a:latin typeface="Times New Roman" pitchFamily="18" charset="0"/>
              </a:rPr>
              <a:t>sr</a:t>
            </a:r>
            <a:r>
              <a:rPr lang="ru-RU" b="1" dirty="0">
                <a:latin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</a:endParaRPr>
          </a:p>
          <a:p>
            <a:endParaRPr lang="en-US" b="1" dirty="0">
              <a:latin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</a:rPr>
              <a:t>Area: </a:t>
            </a:r>
            <a:r>
              <a:rPr lang="en-US" b="1" dirty="0" smtClean="0">
                <a:latin typeface="Times New Roman" pitchFamily="18" charset="0"/>
              </a:rPr>
              <a:t>           </a:t>
            </a:r>
            <a:r>
              <a:rPr lang="en-US" b="1" dirty="0">
                <a:latin typeface="Times New Roman" pitchFamily="18" charset="0"/>
              </a:rPr>
              <a:t>5  km</a:t>
            </a:r>
            <a:r>
              <a:rPr lang="en-US" b="1" baseline="30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</a:rPr>
              <a:t>. 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2268538" y="2205038"/>
            <a:ext cx="254000" cy="73025"/>
          </a:xfrm>
          <a:prstGeom prst="rightArrow">
            <a:avLst>
              <a:gd name="adj1" fmla="val 50000"/>
              <a:gd name="adj2" fmla="val 869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295" name="Рисунок 3" descr="2013_03_09_158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2348880"/>
            <a:ext cx="118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Прямоугольник 8"/>
          <p:cNvSpPr>
            <a:spLocks noChangeArrowheads="1"/>
          </p:cNvSpPr>
          <p:nvPr/>
        </p:nvSpPr>
        <p:spPr bwMode="auto">
          <a:xfrm>
            <a:off x="0" y="3789040"/>
            <a:ext cx="36353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dirty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Relativly</a:t>
            </a: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low  cost of station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possibility to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construct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large area array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But – problems with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background rejection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LDF.jpg"/>
          <p:cNvPicPr>
            <a:picLocks noChangeAspect="1"/>
          </p:cNvPicPr>
          <p:nvPr/>
        </p:nvPicPr>
        <p:blipFill>
          <a:blip r:embed="rId5" cstate="print"/>
          <a:srcRect l="3538" t="18500" r="16925" b="3801"/>
          <a:stretch>
            <a:fillRect/>
          </a:stretch>
        </p:blipFill>
        <p:spPr>
          <a:xfrm>
            <a:off x="5362111" y="4087130"/>
            <a:ext cx="3781889" cy="27708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893175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altLang="de-DE" sz="2400" b="1" dirty="0" smtClean="0">
                <a:latin typeface="Times New Roman" pitchFamily="18" charset="0"/>
                <a:cs typeface="Times New Roman" pitchFamily="18" charset="0"/>
              </a:rPr>
              <a:t>TAIGA </a:t>
            </a:r>
            <a:r>
              <a:rPr lang="ru-RU" altLang="de-DE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de-DE" sz="2400" b="1" dirty="0" smtClean="0">
                <a:latin typeface="Times New Roman" pitchFamily="18" charset="0"/>
                <a:cs typeface="Times New Roman" pitchFamily="18" charset="0"/>
              </a:rPr>
              <a:t> Imaging + non-imaging  techniques</a:t>
            </a:r>
            <a:r>
              <a:rPr lang="ru-RU" altLang="de-DE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de-DE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de-DE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 l="931" b="14632"/>
          <a:stretch>
            <a:fillRect/>
          </a:stretch>
        </p:blipFill>
        <p:spPr bwMode="auto">
          <a:xfrm>
            <a:off x="900113" y="1557338"/>
            <a:ext cx="765651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>
            <a:off x="1281113" y="4581525"/>
            <a:ext cx="307498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2338388" y="4224338"/>
            <a:ext cx="154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de-DE" b="1"/>
              <a:t>~600 - 800 m</a:t>
            </a:r>
            <a:endParaRPr lang="ru-RU" altLang="de-DE" b="1"/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468313" y="5084763"/>
            <a:ext cx="8161337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/>
              <a:t> </a:t>
            </a:r>
            <a:r>
              <a:rPr lang="en-GB" sz="2000">
                <a:latin typeface="Times New Roman" pitchFamily="18" charset="0"/>
                <a:cs typeface="Times New Roman" pitchFamily="18" charset="0"/>
              </a:rPr>
              <a:t>TAIGA - HiSCORE: core position, direction and energy Gamma/ hadron separation - TAIGA-IACT (image form, monoscopic operation) </a:t>
            </a:r>
          </a:p>
        </p:txBody>
      </p:sp>
      <p:pic>
        <p:nvPicPr>
          <p:cNvPr id="1434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213100"/>
            <a:ext cx="1368425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279775"/>
            <a:ext cx="1368425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3068638"/>
            <a:ext cx="143986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992888" cy="1700808"/>
          </a:xfrm>
          <a:solidFill>
            <a:srgbClr val="FFFF00"/>
          </a:solidFill>
          <a:ln>
            <a:solidFill>
              <a:srgbClr val="FF3300"/>
            </a:solidFill>
          </a:ln>
        </p:spPr>
        <p:txBody>
          <a:bodyPr/>
          <a:lstStyle/>
          <a:p>
            <a:pPr eaLnBrk="1" hangingPunct="1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Complex of arrays in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Valley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(50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from the lake Baikal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naz_park"/>
          <p:cNvPicPr>
            <a:picLocks noChangeAspect="1" noChangeArrowheads="1"/>
          </p:cNvPicPr>
          <p:nvPr/>
        </p:nvPicPr>
        <p:blipFill>
          <a:blip r:embed="rId2" cstate="print"/>
          <a:srcRect l="26688" r="25018" b="8041"/>
          <a:stretch>
            <a:fillRect/>
          </a:stretch>
        </p:blipFill>
        <p:spPr bwMode="auto">
          <a:xfrm>
            <a:off x="0" y="1844824"/>
            <a:ext cx="36480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4643438" y="2781300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11" descr="tory_geo"/>
          <p:cNvPicPr>
            <a:picLocks noChangeAspect="1" noChangeArrowheads="1"/>
          </p:cNvPicPr>
          <p:nvPr/>
        </p:nvPicPr>
        <p:blipFill>
          <a:blip r:embed="rId3" cstate="print"/>
          <a:srcRect t="58055" r="4762"/>
          <a:stretch>
            <a:fillRect/>
          </a:stretch>
        </p:blipFill>
        <p:spPr bwMode="auto">
          <a:xfrm>
            <a:off x="-252536" y="4005064"/>
            <a:ext cx="39417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67944" y="2132856"/>
            <a:ext cx="21851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Tunka</a:t>
            </a:r>
            <a:r>
              <a:rPr lang="ru-RU" b="1" dirty="0" smtClean="0"/>
              <a:t>-133</a:t>
            </a:r>
          </a:p>
          <a:p>
            <a:endParaRPr lang="ru-RU" b="1" dirty="0" smtClean="0"/>
          </a:p>
          <a:p>
            <a:r>
              <a:rPr lang="en-US" b="1" dirty="0" err="1" smtClean="0"/>
              <a:t>Tunka</a:t>
            </a:r>
            <a:r>
              <a:rPr lang="ru-RU" b="1" dirty="0" smtClean="0"/>
              <a:t>-</a:t>
            </a:r>
            <a:r>
              <a:rPr lang="en-US" b="1" dirty="0" smtClean="0"/>
              <a:t>Grande</a:t>
            </a:r>
            <a:endParaRPr lang="ru-RU" b="1" dirty="0" smtClean="0"/>
          </a:p>
          <a:p>
            <a:endParaRPr lang="ru-RU" b="1" dirty="0" smtClean="0"/>
          </a:p>
          <a:p>
            <a:r>
              <a:rPr lang="en-US" b="1" dirty="0" err="1" smtClean="0"/>
              <a:t>Tunka</a:t>
            </a:r>
            <a:r>
              <a:rPr lang="ru-RU" b="1" dirty="0" smtClean="0"/>
              <a:t>- </a:t>
            </a:r>
            <a:r>
              <a:rPr lang="en-US" b="1" dirty="0" smtClean="0"/>
              <a:t>REX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TAIGA –</a:t>
            </a:r>
            <a:r>
              <a:rPr lang="ru-RU" b="1" dirty="0" smtClean="0"/>
              <a:t> </a:t>
            </a:r>
            <a:r>
              <a:rPr lang="en-US" b="1" dirty="0" err="1" smtClean="0"/>
              <a:t>HiSCORE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TAIGA -IACT</a:t>
            </a:r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8748464" y="2204864"/>
            <a:ext cx="72008" cy="32403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52320" y="2060848"/>
            <a:ext cx="11079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baseline="30000" dirty="0" smtClean="0"/>
              <a:t>18  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24328" y="5373216"/>
            <a:ext cx="110799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baseline="30000" dirty="0" smtClean="0"/>
              <a:t>1</a:t>
            </a:r>
            <a:r>
              <a:rPr lang="ru-RU" b="1" baseline="30000" dirty="0" smtClean="0"/>
              <a:t>3</a:t>
            </a:r>
            <a:r>
              <a:rPr lang="en-US" b="1" baseline="30000" dirty="0" smtClean="0"/>
              <a:t>  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endParaRPr lang="ru-RU" b="1" dirty="0"/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6156176" y="2204864"/>
            <a:ext cx="504056" cy="201622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6156176" y="4293096"/>
            <a:ext cx="216024" cy="1152128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876256" y="2996952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 rays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732240" y="4581128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Gamma-ray</a:t>
            </a:r>
          </a:p>
          <a:p>
            <a:r>
              <a:rPr lang="en-US" dirty="0" smtClean="0"/>
              <a:t> astronomy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380312" y="3933056"/>
            <a:ext cx="110799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baseline="30000" dirty="0" smtClean="0"/>
              <a:t>1</a:t>
            </a:r>
            <a:r>
              <a:rPr lang="ru-RU" b="1" baseline="30000" dirty="0" smtClean="0"/>
              <a:t>5</a:t>
            </a:r>
            <a:r>
              <a:rPr lang="en-US" b="1" baseline="30000" dirty="0" smtClean="0"/>
              <a:t>  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Hybrid approach to </a:t>
            </a:r>
            <a:r>
              <a:rPr lang="en-US" dirty="0" err="1" smtClean="0"/>
              <a:t>hadron</a:t>
            </a:r>
            <a:r>
              <a:rPr lang="en-US" dirty="0" smtClean="0"/>
              <a:t> rejection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6960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24936" cy="1340768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800" dirty="0" smtClean="0"/>
              <a:t>The differences between an isolated operation of the IACT and a joint operation together with </a:t>
            </a:r>
            <a:r>
              <a:rPr lang="en-US" sz="2800" dirty="0" err="1" smtClean="0"/>
              <a:t>HiSCORE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700808"/>
            <a:ext cx="70567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Shower source direction and shower core position may come from </a:t>
            </a:r>
            <a:r>
              <a:rPr lang="en-US" sz="2000" dirty="0" err="1" smtClean="0"/>
              <a:t>HiSCORE</a:t>
            </a:r>
            <a:r>
              <a:rPr lang="en-US" sz="2000" dirty="0" smtClean="0"/>
              <a:t>, not from the IACT image analysis</a:t>
            </a:r>
          </a:p>
          <a:p>
            <a:endParaRPr lang="en-US" sz="2000" dirty="0" smtClean="0"/>
          </a:p>
          <a:p>
            <a:r>
              <a:rPr lang="en-US" sz="2000" dirty="0" smtClean="0"/>
              <a:t>Shower core may be located on a greater distances from the IACT, so images can partly spread outside of the camera and be truncated</a:t>
            </a:r>
          </a:p>
          <a:p>
            <a:endParaRPr lang="en-US" sz="2000" dirty="0" smtClean="0"/>
          </a:p>
          <a:p>
            <a:r>
              <a:rPr lang="en-US" sz="2000" dirty="0" smtClean="0"/>
              <a:t>(poster of </a:t>
            </a:r>
            <a:r>
              <a:rPr lang="en-US" sz="2000" dirty="0" err="1" smtClean="0"/>
              <a:t>E.Postnikov</a:t>
            </a:r>
            <a:r>
              <a:rPr lang="en-US" sz="2000" dirty="0" smtClean="0"/>
              <a:t> et al for </a:t>
            </a:r>
            <a:r>
              <a:rPr lang="en-US" sz="2000" smtClean="0"/>
              <a:t>more information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CR rejection efficiency</a:t>
            </a:r>
            <a:endParaRPr lang="ru-RU" dirty="0"/>
          </a:p>
        </p:txBody>
      </p:sp>
      <p:pic>
        <p:nvPicPr>
          <p:cNvPr id="3" name="Рисунок 2" descr="Efficiency.jpg"/>
          <p:cNvPicPr>
            <a:picLocks noChangeAspect="1"/>
          </p:cNvPicPr>
          <p:nvPr/>
        </p:nvPicPr>
        <p:blipFill>
          <a:blip r:embed="rId2" cstate="print"/>
          <a:srcRect t="7185"/>
          <a:stretch>
            <a:fillRect/>
          </a:stretch>
        </p:blipFill>
        <p:spPr>
          <a:xfrm>
            <a:off x="0" y="1206813"/>
            <a:ext cx="8686800" cy="565118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980728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3600" dirty="0" smtClean="0"/>
              <a:t>Integral sensitivity to local sources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Рисунок 2" descr="Sensetiv_3.jpg"/>
          <p:cNvPicPr>
            <a:picLocks noChangeAspect="1"/>
          </p:cNvPicPr>
          <p:nvPr/>
        </p:nvPicPr>
        <p:blipFill>
          <a:blip r:embed="rId2" cstate="print"/>
          <a:srcRect t="9247"/>
          <a:stretch>
            <a:fillRect/>
          </a:stretch>
        </p:blipFill>
        <p:spPr>
          <a:xfrm>
            <a:off x="0" y="1085191"/>
            <a:ext cx="9144000" cy="5772809"/>
          </a:xfrm>
          <a:prstGeom prst="rect">
            <a:avLst/>
          </a:prstGeom>
          <a:solidFill>
            <a:srgbClr val="FFC00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085584" cy="692696"/>
          </a:xfrm>
          <a:solidFill>
            <a:srgbClr val="FFFF00"/>
          </a:solidFill>
        </p:spPr>
        <p:txBody>
          <a:bodyPr/>
          <a:lstStyle/>
          <a:p>
            <a:r>
              <a:rPr lang="en-US" sz="32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3600" dirty="0" smtClean="0"/>
              <a:t>Integral sensitivity to local sou</a:t>
            </a:r>
            <a:r>
              <a:rPr lang="en-US" dirty="0" smtClean="0"/>
              <a:t>rces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Sensetiv_3.jpg"/>
          <p:cNvPicPr>
            <a:picLocks noChangeAspect="1"/>
          </p:cNvPicPr>
          <p:nvPr/>
        </p:nvPicPr>
        <p:blipFill>
          <a:blip r:embed="rId2" cstate="print"/>
          <a:srcRect t="9056"/>
          <a:stretch>
            <a:fillRect/>
          </a:stretch>
        </p:blipFill>
        <p:spPr>
          <a:xfrm>
            <a:off x="0" y="836712"/>
            <a:ext cx="9144000" cy="5784979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2627313" y="2852738"/>
            <a:ext cx="5257800" cy="7143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8082136" y="2492896"/>
            <a:ext cx="106186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 smtClean="0"/>
              <a:t>Tycho</a:t>
            </a:r>
            <a:endParaRPr lang="en-US" dirty="0" smtClean="0"/>
          </a:p>
          <a:p>
            <a:r>
              <a:rPr lang="en-US" dirty="0" smtClean="0"/>
              <a:t>E-2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</a:t>
            </a:r>
            <a:endParaRPr lang="ru-RU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164288" y="3645024"/>
            <a:ext cx="16738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 events&amp; 5</a:t>
            </a:r>
            <a:r>
              <a:rPr lang="el-GR" dirty="0" smtClean="0"/>
              <a:t>σ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7308304" y="3212976"/>
            <a:ext cx="864096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187624" y="0"/>
            <a:ext cx="7200900" cy="522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e-DE" sz="2800" b="1" dirty="0">
                <a:latin typeface="Times New Roman" pitchFamily="18" charset="0"/>
                <a:cs typeface="Times New Roman" pitchFamily="18" charset="0"/>
              </a:rPr>
              <a:t>What we can see with </a:t>
            </a:r>
            <a:r>
              <a:rPr lang="ru-RU" altLang="de-DE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de-DE" sz="2800" b="1" dirty="0"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altLang="de-DE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sz="2800" b="1" dirty="0">
                <a:latin typeface="Times New Roman" pitchFamily="18" charset="0"/>
                <a:cs typeface="Times New Roman" pitchFamily="18" charset="0"/>
              </a:rPr>
              <a:t> array (short list)</a:t>
            </a:r>
            <a:endParaRPr lang="ru-RU" altLang="de-DE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650" y="855663"/>
          <a:ext cx="7483589" cy="5978174"/>
        </p:xfrm>
        <a:graphic>
          <a:graphicData uri="http://schemas.openxmlformats.org/drawingml/2006/table">
            <a:tbl>
              <a:tblPr/>
              <a:tblGrid>
                <a:gridCol w="1664687"/>
                <a:gridCol w="603634"/>
                <a:gridCol w="626135"/>
                <a:gridCol w="1272885"/>
                <a:gridCol w="1019808"/>
                <a:gridCol w="935036"/>
                <a:gridCol w="1361404"/>
              </a:tblGrid>
              <a:tr h="973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degrees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Flux</a:t>
                      </a:r>
                      <a:r>
                        <a:rPr kumimoji="0" lang="en-GB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at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TeV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10</a:t>
                      </a:r>
                      <a:r>
                        <a:rPr kumimoji="0" lang="en-GB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-12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TeV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slope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Flux  at 35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TeV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-17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TeV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(from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Milagro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of observation per one year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0.5-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weater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factor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Number of events per one season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E&gt;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TeV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65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Tycho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SNR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(J0025+641)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6.359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64.13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Г=1.95 ±0.5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2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~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80-140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2.5 </a:t>
                      </a: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for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HiSCORE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for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TAIGA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Crab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83.632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22.014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32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.9.0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Г=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.6 ±0.3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162.6 ±9.4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110h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~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SNR IC443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(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MAGIC J0616+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225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94.179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22.5300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28.8 ±9.5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112h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–(from MAGIC)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from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Milagro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Geming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MGRO C3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PSR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98.50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17.76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37.7 ±10.7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102h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M82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(Starburst Galaxy)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148.7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69.7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0.25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Г=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±0.2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325h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 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Mkn 421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BL, z=0.031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Variable 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166.11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38.208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50-200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Г=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0-2.6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140h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20 – 1000 ??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6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SNR 106.6+2.7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(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J2229.0+6114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337.26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61.34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1.42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±0.33 ±0.41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Г=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2.29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±0.33 ±0.30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70.9 ±10.8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167h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400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from VERITAS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700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from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Milagro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    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Cas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 A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(SNR)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350.853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8.8154 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1.26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Г=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2.61 ±0.2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177h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CTA_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1(SNR,PWN)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72.8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1.3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Г=2.3</a:t>
                      </a: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266 h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40" marR="6740" marT="6740" marB="674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62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 alt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TAIGA- prototype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2060848"/>
            <a:ext cx="899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58  wide  angle station on the area 0.6 km</a:t>
            </a:r>
            <a:r>
              <a:rPr lang="en-US" sz="2400" b="1" baseline="30000" dirty="0" smtClean="0"/>
              <a:t>2   </a:t>
            </a:r>
            <a:r>
              <a:rPr lang="en-US" sz="2400" b="1" dirty="0" smtClean="0"/>
              <a:t>and one  IACT   </a:t>
            </a:r>
            <a:endParaRPr lang="ru-RU" sz="2400" b="1" dirty="0"/>
          </a:p>
        </p:txBody>
      </p:sp>
      <p:pic>
        <p:nvPicPr>
          <p:cNvPr id="4" name="Picture 4" descr="C:\Users\ПАЛ\Desktop\2014_12_09_24953.jpg"/>
          <p:cNvPicPr>
            <a:picLocks noChangeAspect="1" noChangeArrowheads="1"/>
          </p:cNvPicPr>
          <p:nvPr/>
        </p:nvPicPr>
        <p:blipFill>
          <a:blip r:embed="rId2" cstate="print"/>
          <a:srcRect l="2013" r="26718" b="16835"/>
          <a:stretch>
            <a:fillRect/>
          </a:stretch>
        </p:blipFill>
        <p:spPr bwMode="auto">
          <a:xfrm>
            <a:off x="611560" y="2996952"/>
            <a:ext cx="30972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3157369" cy="286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237312"/>
            <a:ext cx="472437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All station are tilting to the South  on 25 deg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plan-hs36-5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-563563"/>
            <a:ext cx="7421562" cy="7421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3851275" y="3860800"/>
            <a:ext cx="138113" cy="1381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3851275" y="3357563"/>
            <a:ext cx="138113" cy="1365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2987675" y="3357563"/>
            <a:ext cx="136525" cy="1365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3419475" y="2060575"/>
            <a:ext cx="219075" cy="2190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3059113" y="2420938"/>
            <a:ext cx="220662" cy="2190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3851275" y="2420938"/>
            <a:ext cx="220663" cy="2190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9" name="TextBox 9"/>
          <p:cNvSpPr txBox="1">
            <a:spLocks noChangeArrowheads="1"/>
          </p:cNvSpPr>
          <p:nvPr/>
        </p:nvSpPr>
        <p:spPr bwMode="auto">
          <a:xfrm>
            <a:off x="2484438" y="692150"/>
            <a:ext cx="417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33</a:t>
            </a:r>
          </a:p>
        </p:txBody>
      </p:sp>
      <p:sp>
        <p:nvSpPr>
          <p:cNvPr id="30730" name="TextBox 10"/>
          <p:cNvSpPr txBox="1">
            <a:spLocks noChangeArrowheads="1"/>
          </p:cNvSpPr>
          <p:nvPr/>
        </p:nvSpPr>
        <p:spPr bwMode="auto">
          <a:xfrm>
            <a:off x="3348038" y="692150"/>
            <a:ext cx="3921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alibri" pitchFamily="34" charset="0"/>
              </a:rPr>
              <a:t>34</a:t>
            </a:r>
          </a:p>
        </p:txBody>
      </p:sp>
      <p:sp>
        <p:nvSpPr>
          <p:cNvPr id="30731" name="TextBox 11"/>
          <p:cNvSpPr txBox="1">
            <a:spLocks noChangeArrowheads="1"/>
          </p:cNvSpPr>
          <p:nvPr/>
        </p:nvSpPr>
        <p:spPr bwMode="auto">
          <a:xfrm>
            <a:off x="2916238" y="1125538"/>
            <a:ext cx="392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alibri" pitchFamily="34" charset="0"/>
              </a:rPr>
              <a:t>26</a:t>
            </a:r>
          </a:p>
        </p:txBody>
      </p:sp>
      <p:sp>
        <p:nvSpPr>
          <p:cNvPr id="30732" name="TextBox 12"/>
          <p:cNvSpPr txBox="1">
            <a:spLocks noChangeArrowheads="1"/>
          </p:cNvSpPr>
          <p:nvPr/>
        </p:nvSpPr>
        <p:spPr bwMode="auto">
          <a:xfrm>
            <a:off x="4140200" y="692150"/>
            <a:ext cx="3921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alibri" pitchFamily="34" charset="0"/>
              </a:rPr>
              <a:t>35</a:t>
            </a:r>
          </a:p>
        </p:txBody>
      </p:sp>
      <p:sp>
        <p:nvSpPr>
          <p:cNvPr id="30733" name="TextBox 13"/>
          <p:cNvSpPr txBox="1">
            <a:spLocks noChangeArrowheads="1"/>
          </p:cNvSpPr>
          <p:nvPr/>
        </p:nvSpPr>
        <p:spPr bwMode="auto">
          <a:xfrm>
            <a:off x="5076825" y="692150"/>
            <a:ext cx="574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alibri" pitchFamily="34" charset="0"/>
              </a:rPr>
              <a:t>36</a:t>
            </a:r>
          </a:p>
        </p:txBody>
      </p:sp>
      <p:sp>
        <p:nvSpPr>
          <p:cNvPr id="30734" name="TextBox 14"/>
          <p:cNvSpPr txBox="1">
            <a:spLocks noChangeArrowheads="1"/>
          </p:cNvSpPr>
          <p:nvPr/>
        </p:nvSpPr>
        <p:spPr bwMode="auto">
          <a:xfrm>
            <a:off x="3708400" y="1125538"/>
            <a:ext cx="392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alibri" pitchFamily="34" charset="0"/>
              </a:rPr>
              <a:t>27</a:t>
            </a:r>
          </a:p>
        </p:txBody>
      </p:sp>
      <p:sp>
        <p:nvSpPr>
          <p:cNvPr id="30735" name="TextBox 15"/>
          <p:cNvSpPr txBox="1">
            <a:spLocks noChangeArrowheads="1"/>
          </p:cNvSpPr>
          <p:nvPr/>
        </p:nvSpPr>
        <p:spPr bwMode="auto">
          <a:xfrm>
            <a:off x="4572000" y="1125538"/>
            <a:ext cx="419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28</a:t>
            </a:r>
          </a:p>
        </p:txBody>
      </p:sp>
      <p:sp>
        <p:nvSpPr>
          <p:cNvPr id="30736" name="TextBox 16"/>
          <p:cNvSpPr txBox="1">
            <a:spLocks noChangeArrowheads="1"/>
          </p:cNvSpPr>
          <p:nvPr/>
        </p:nvSpPr>
        <p:spPr bwMode="auto">
          <a:xfrm>
            <a:off x="2484438" y="1557338"/>
            <a:ext cx="417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18</a:t>
            </a:r>
          </a:p>
        </p:txBody>
      </p:sp>
      <p:sp>
        <p:nvSpPr>
          <p:cNvPr id="30737" name="TextBox 17"/>
          <p:cNvSpPr txBox="1">
            <a:spLocks noChangeArrowheads="1"/>
          </p:cNvSpPr>
          <p:nvPr/>
        </p:nvSpPr>
        <p:spPr bwMode="auto">
          <a:xfrm>
            <a:off x="3276600" y="1557338"/>
            <a:ext cx="417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19</a:t>
            </a:r>
          </a:p>
        </p:txBody>
      </p:sp>
      <p:sp>
        <p:nvSpPr>
          <p:cNvPr id="30738" name="TextBox 18"/>
          <p:cNvSpPr txBox="1">
            <a:spLocks noChangeArrowheads="1"/>
          </p:cNvSpPr>
          <p:nvPr/>
        </p:nvSpPr>
        <p:spPr bwMode="auto">
          <a:xfrm>
            <a:off x="4140200" y="1557338"/>
            <a:ext cx="419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20</a:t>
            </a:r>
          </a:p>
        </p:txBody>
      </p:sp>
      <p:sp>
        <p:nvSpPr>
          <p:cNvPr id="30739" name="TextBox 19"/>
          <p:cNvSpPr txBox="1">
            <a:spLocks noChangeArrowheads="1"/>
          </p:cNvSpPr>
          <p:nvPr/>
        </p:nvSpPr>
        <p:spPr bwMode="auto">
          <a:xfrm>
            <a:off x="2916238" y="1916113"/>
            <a:ext cx="417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12</a:t>
            </a:r>
          </a:p>
        </p:txBody>
      </p:sp>
      <p:sp>
        <p:nvSpPr>
          <p:cNvPr id="30740" name="TextBox 20"/>
          <p:cNvSpPr txBox="1">
            <a:spLocks noChangeArrowheads="1"/>
          </p:cNvSpPr>
          <p:nvPr/>
        </p:nvSpPr>
        <p:spPr bwMode="auto">
          <a:xfrm>
            <a:off x="3348038" y="1916113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13</a:t>
            </a:r>
          </a:p>
        </p:txBody>
      </p:sp>
      <p:sp>
        <p:nvSpPr>
          <p:cNvPr id="30741" name="TextBox 21"/>
          <p:cNvSpPr txBox="1">
            <a:spLocks noChangeArrowheads="1"/>
          </p:cNvSpPr>
          <p:nvPr/>
        </p:nvSpPr>
        <p:spPr bwMode="auto">
          <a:xfrm>
            <a:off x="3708400" y="1916113"/>
            <a:ext cx="417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14</a:t>
            </a:r>
          </a:p>
        </p:txBody>
      </p:sp>
      <p:sp>
        <p:nvSpPr>
          <p:cNvPr id="30742" name="TextBox 22"/>
          <p:cNvSpPr txBox="1">
            <a:spLocks noChangeArrowheads="1"/>
          </p:cNvSpPr>
          <p:nvPr/>
        </p:nvSpPr>
        <p:spPr bwMode="auto">
          <a:xfrm>
            <a:off x="3708400" y="2349500"/>
            <a:ext cx="417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15</a:t>
            </a:r>
          </a:p>
        </p:txBody>
      </p:sp>
      <p:sp>
        <p:nvSpPr>
          <p:cNvPr id="30743" name="TextBox 23"/>
          <p:cNvSpPr txBox="1">
            <a:spLocks noChangeArrowheads="1"/>
          </p:cNvSpPr>
          <p:nvPr/>
        </p:nvSpPr>
        <p:spPr bwMode="auto">
          <a:xfrm>
            <a:off x="3708400" y="2852738"/>
            <a:ext cx="417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16</a:t>
            </a:r>
          </a:p>
        </p:txBody>
      </p:sp>
      <p:sp>
        <p:nvSpPr>
          <p:cNvPr id="30744" name="TextBox 24"/>
          <p:cNvSpPr txBox="1">
            <a:spLocks noChangeArrowheads="1"/>
          </p:cNvSpPr>
          <p:nvPr/>
        </p:nvSpPr>
        <p:spPr bwMode="auto">
          <a:xfrm>
            <a:off x="3348038" y="2852738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17</a:t>
            </a:r>
          </a:p>
        </p:txBody>
      </p:sp>
      <p:sp>
        <p:nvSpPr>
          <p:cNvPr id="30745" name="TextBox 25"/>
          <p:cNvSpPr txBox="1">
            <a:spLocks noChangeArrowheads="1"/>
          </p:cNvSpPr>
          <p:nvPr/>
        </p:nvSpPr>
        <p:spPr bwMode="auto">
          <a:xfrm>
            <a:off x="2916238" y="2852738"/>
            <a:ext cx="417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10</a:t>
            </a:r>
          </a:p>
        </p:txBody>
      </p:sp>
      <p:sp>
        <p:nvSpPr>
          <p:cNvPr id="30746" name="TextBox 26"/>
          <p:cNvSpPr txBox="1">
            <a:spLocks noChangeArrowheads="1"/>
          </p:cNvSpPr>
          <p:nvPr/>
        </p:nvSpPr>
        <p:spPr bwMode="auto">
          <a:xfrm>
            <a:off x="2916238" y="2349500"/>
            <a:ext cx="417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11</a:t>
            </a:r>
          </a:p>
        </p:txBody>
      </p:sp>
      <p:sp>
        <p:nvSpPr>
          <p:cNvPr id="29" name="Прямоугольник 28"/>
          <p:cNvSpPr>
            <a:spLocks noChangeAspect="1"/>
          </p:cNvSpPr>
          <p:nvPr/>
        </p:nvSpPr>
        <p:spPr>
          <a:xfrm>
            <a:off x="4643438" y="3789363"/>
            <a:ext cx="220662" cy="2190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Прямоугольник 29"/>
          <p:cNvSpPr>
            <a:spLocks noChangeAspect="1"/>
          </p:cNvSpPr>
          <p:nvPr/>
        </p:nvSpPr>
        <p:spPr>
          <a:xfrm>
            <a:off x="3779838" y="3789363"/>
            <a:ext cx="219075" cy="2190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Прямоугольник 30"/>
          <p:cNvSpPr>
            <a:spLocks noChangeAspect="1"/>
          </p:cNvSpPr>
          <p:nvPr/>
        </p:nvSpPr>
        <p:spPr>
          <a:xfrm>
            <a:off x="4643438" y="2924175"/>
            <a:ext cx="220662" cy="2206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>
            <a:spLocks noChangeAspect="1"/>
          </p:cNvSpPr>
          <p:nvPr/>
        </p:nvSpPr>
        <p:spPr>
          <a:xfrm>
            <a:off x="4211638" y="3789363"/>
            <a:ext cx="255587" cy="255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51" name="TextBox 32"/>
          <p:cNvSpPr txBox="1">
            <a:spLocks noChangeArrowheads="1"/>
          </p:cNvSpPr>
          <p:nvPr/>
        </p:nvSpPr>
        <p:spPr bwMode="auto">
          <a:xfrm>
            <a:off x="4572000" y="1989138"/>
            <a:ext cx="419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21</a:t>
            </a:r>
          </a:p>
        </p:txBody>
      </p:sp>
      <p:sp>
        <p:nvSpPr>
          <p:cNvPr id="30752" name="TextBox 33"/>
          <p:cNvSpPr txBox="1">
            <a:spLocks noChangeArrowheads="1"/>
          </p:cNvSpPr>
          <p:nvPr/>
        </p:nvSpPr>
        <p:spPr bwMode="auto">
          <a:xfrm>
            <a:off x="5003800" y="1557338"/>
            <a:ext cx="419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29</a:t>
            </a:r>
          </a:p>
        </p:txBody>
      </p:sp>
      <p:sp>
        <p:nvSpPr>
          <p:cNvPr id="30753" name="TextBox 34"/>
          <p:cNvSpPr txBox="1">
            <a:spLocks noChangeArrowheads="1"/>
          </p:cNvSpPr>
          <p:nvPr/>
        </p:nvSpPr>
        <p:spPr bwMode="auto">
          <a:xfrm>
            <a:off x="5003800" y="2349500"/>
            <a:ext cx="419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30</a:t>
            </a:r>
          </a:p>
        </p:txBody>
      </p:sp>
      <p:sp>
        <p:nvSpPr>
          <p:cNvPr id="30754" name="TextBox 35"/>
          <p:cNvSpPr txBox="1">
            <a:spLocks noChangeArrowheads="1"/>
          </p:cNvSpPr>
          <p:nvPr/>
        </p:nvSpPr>
        <p:spPr bwMode="auto">
          <a:xfrm>
            <a:off x="5003800" y="3284538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31</a:t>
            </a:r>
          </a:p>
        </p:txBody>
      </p:sp>
      <p:sp>
        <p:nvSpPr>
          <p:cNvPr id="30755" name="TextBox 36"/>
          <p:cNvSpPr txBox="1">
            <a:spLocks noChangeArrowheads="1"/>
          </p:cNvSpPr>
          <p:nvPr/>
        </p:nvSpPr>
        <p:spPr bwMode="auto">
          <a:xfrm>
            <a:off x="5003800" y="4221163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32</a:t>
            </a:r>
          </a:p>
        </p:txBody>
      </p:sp>
      <p:sp>
        <p:nvSpPr>
          <p:cNvPr id="30756" name="TextBox 37"/>
          <p:cNvSpPr txBox="1">
            <a:spLocks noChangeArrowheads="1"/>
          </p:cNvSpPr>
          <p:nvPr/>
        </p:nvSpPr>
        <p:spPr bwMode="auto">
          <a:xfrm>
            <a:off x="4572000" y="2852738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22</a:t>
            </a:r>
          </a:p>
        </p:txBody>
      </p:sp>
      <p:sp>
        <p:nvSpPr>
          <p:cNvPr id="30757" name="TextBox 38"/>
          <p:cNvSpPr txBox="1">
            <a:spLocks noChangeArrowheads="1"/>
          </p:cNvSpPr>
          <p:nvPr/>
        </p:nvSpPr>
        <p:spPr bwMode="auto">
          <a:xfrm>
            <a:off x="4572000" y="3716338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23</a:t>
            </a:r>
          </a:p>
        </p:txBody>
      </p:sp>
      <p:sp>
        <p:nvSpPr>
          <p:cNvPr id="30758" name="TextBox 39"/>
          <p:cNvSpPr txBox="1">
            <a:spLocks noChangeArrowheads="1"/>
          </p:cNvSpPr>
          <p:nvPr/>
        </p:nvSpPr>
        <p:spPr bwMode="auto">
          <a:xfrm>
            <a:off x="3708400" y="3716338"/>
            <a:ext cx="417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24</a:t>
            </a:r>
          </a:p>
        </p:txBody>
      </p:sp>
      <p:sp>
        <p:nvSpPr>
          <p:cNvPr id="30759" name="TextBox 40"/>
          <p:cNvSpPr txBox="1">
            <a:spLocks noChangeArrowheads="1"/>
          </p:cNvSpPr>
          <p:nvPr/>
        </p:nvSpPr>
        <p:spPr bwMode="auto">
          <a:xfrm>
            <a:off x="2916238" y="3716338"/>
            <a:ext cx="417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25</a:t>
            </a:r>
          </a:p>
        </p:txBody>
      </p:sp>
      <p:sp>
        <p:nvSpPr>
          <p:cNvPr id="30760" name="TextBox 41"/>
          <p:cNvSpPr txBox="1">
            <a:spLocks noChangeArrowheads="1"/>
          </p:cNvSpPr>
          <p:nvPr/>
        </p:nvSpPr>
        <p:spPr bwMode="auto">
          <a:xfrm>
            <a:off x="3348038" y="32845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</a:t>
            </a:r>
          </a:p>
        </p:txBody>
      </p:sp>
      <p:sp>
        <p:nvSpPr>
          <p:cNvPr id="30761" name="TextBox 42"/>
          <p:cNvSpPr txBox="1">
            <a:spLocks noChangeArrowheads="1"/>
          </p:cNvSpPr>
          <p:nvPr/>
        </p:nvSpPr>
        <p:spPr bwMode="auto">
          <a:xfrm>
            <a:off x="2555875" y="32845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</a:t>
            </a:r>
          </a:p>
        </p:txBody>
      </p:sp>
      <p:sp>
        <p:nvSpPr>
          <p:cNvPr id="30762" name="TextBox 43"/>
          <p:cNvSpPr txBox="1">
            <a:spLocks noChangeArrowheads="1"/>
          </p:cNvSpPr>
          <p:nvPr/>
        </p:nvSpPr>
        <p:spPr bwMode="auto">
          <a:xfrm>
            <a:off x="4211638" y="32845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4</a:t>
            </a:r>
          </a:p>
        </p:txBody>
      </p:sp>
      <p:sp>
        <p:nvSpPr>
          <p:cNvPr id="30763" name="TextBox 44"/>
          <p:cNvSpPr txBox="1">
            <a:spLocks noChangeArrowheads="1"/>
          </p:cNvSpPr>
          <p:nvPr/>
        </p:nvSpPr>
        <p:spPr bwMode="auto">
          <a:xfrm>
            <a:off x="3419475" y="24209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</a:t>
            </a:r>
          </a:p>
        </p:txBody>
      </p:sp>
      <p:sp>
        <p:nvSpPr>
          <p:cNvPr id="30764" name="TextBox 45"/>
          <p:cNvSpPr txBox="1">
            <a:spLocks noChangeArrowheads="1"/>
          </p:cNvSpPr>
          <p:nvPr/>
        </p:nvSpPr>
        <p:spPr bwMode="auto">
          <a:xfrm>
            <a:off x="2555875" y="24209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5</a:t>
            </a:r>
          </a:p>
        </p:txBody>
      </p:sp>
      <p:sp>
        <p:nvSpPr>
          <p:cNvPr id="30765" name="TextBox 46"/>
          <p:cNvSpPr txBox="1">
            <a:spLocks noChangeArrowheads="1"/>
          </p:cNvSpPr>
          <p:nvPr/>
        </p:nvSpPr>
        <p:spPr bwMode="auto">
          <a:xfrm>
            <a:off x="4211638" y="2349500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6</a:t>
            </a:r>
          </a:p>
        </p:txBody>
      </p:sp>
      <p:sp>
        <p:nvSpPr>
          <p:cNvPr id="30766" name="TextBox 47"/>
          <p:cNvSpPr txBox="1">
            <a:spLocks noChangeArrowheads="1"/>
          </p:cNvSpPr>
          <p:nvPr/>
        </p:nvSpPr>
        <p:spPr bwMode="auto">
          <a:xfrm>
            <a:off x="4284663" y="422116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7</a:t>
            </a:r>
          </a:p>
        </p:txBody>
      </p:sp>
      <p:sp>
        <p:nvSpPr>
          <p:cNvPr id="30767" name="TextBox 48"/>
          <p:cNvSpPr txBox="1">
            <a:spLocks noChangeArrowheads="1"/>
          </p:cNvSpPr>
          <p:nvPr/>
        </p:nvSpPr>
        <p:spPr bwMode="auto">
          <a:xfrm>
            <a:off x="3348038" y="422116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8</a:t>
            </a:r>
          </a:p>
        </p:txBody>
      </p:sp>
      <p:sp>
        <p:nvSpPr>
          <p:cNvPr id="30768" name="TextBox 49"/>
          <p:cNvSpPr txBox="1">
            <a:spLocks noChangeArrowheads="1"/>
          </p:cNvSpPr>
          <p:nvPr/>
        </p:nvSpPr>
        <p:spPr bwMode="auto">
          <a:xfrm>
            <a:off x="2555875" y="4149725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9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555875" y="765175"/>
            <a:ext cx="215900" cy="714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700338" y="908050"/>
            <a:ext cx="44450" cy="144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5148263" y="765175"/>
            <a:ext cx="193675" cy="19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5148263" y="4292600"/>
            <a:ext cx="193675" cy="19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2555875" y="836613"/>
            <a:ext cx="176213" cy="1762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987675" y="4716463"/>
            <a:ext cx="206375" cy="20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5184775" y="5975350"/>
            <a:ext cx="207963" cy="20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4679950" y="5543550"/>
            <a:ext cx="206375" cy="20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3851275" y="5543550"/>
            <a:ext cx="207963" cy="20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3455988" y="6011863"/>
            <a:ext cx="206375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4284663" y="6048375"/>
            <a:ext cx="206375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Прямоугольник 59"/>
          <p:cNvSpPr>
            <a:spLocks noChangeAspect="1"/>
          </p:cNvSpPr>
          <p:nvPr/>
        </p:nvSpPr>
        <p:spPr>
          <a:xfrm>
            <a:off x="4643438" y="4716463"/>
            <a:ext cx="207962" cy="20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5148263" y="5148263"/>
            <a:ext cx="206375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4248150" y="5148263"/>
            <a:ext cx="207963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3779838" y="4724400"/>
            <a:ext cx="20796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5148263" y="4284663"/>
            <a:ext cx="206375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3419475" y="5148263"/>
            <a:ext cx="207963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86" name="TextBox 65"/>
          <p:cNvSpPr txBox="1">
            <a:spLocks noChangeArrowheads="1"/>
          </p:cNvSpPr>
          <p:nvPr/>
        </p:nvSpPr>
        <p:spPr bwMode="auto">
          <a:xfrm>
            <a:off x="8027988" y="1844675"/>
            <a:ext cx="352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</a:t>
            </a:r>
            <a:endParaRPr lang="ru-RU"/>
          </a:p>
        </p:txBody>
      </p:sp>
      <p:cxnSp>
        <p:nvCxnSpPr>
          <p:cNvPr id="68" name="Прямая со стрелкой 67"/>
          <p:cNvCxnSpPr/>
          <p:nvPr/>
        </p:nvCxnSpPr>
        <p:spPr>
          <a:xfrm flipV="1">
            <a:off x="8604250" y="1196975"/>
            <a:ext cx="0" cy="863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>
            <a:spLocks noChangeAspect="1"/>
          </p:cNvSpPr>
          <p:nvPr/>
        </p:nvSpPr>
        <p:spPr>
          <a:xfrm>
            <a:off x="3563938" y="2205038"/>
            <a:ext cx="274637" cy="27463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7" name="Прямая со стрелкой 76"/>
          <p:cNvCxnSpPr/>
          <p:nvPr/>
        </p:nvCxnSpPr>
        <p:spPr>
          <a:xfrm flipH="1">
            <a:off x="5364163" y="3284538"/>
            <a:ext cx="2160587" cy="11112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0" name="TextBox 77"/>
          <p:cNvSpPr txBox="1">
            <a:spLocks noChangeArrowheads="1"/>
          </p:cNvSpPr>
          <p:nvPr/>
        </p:nvSpPr>
        <p:spPr bwMode="auto">
          <a:xfrm>
            <a:off x="7067550" y="3716338"/>
            <a:ext cx="1877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 New </a:t>
            </a:r>
            <a:endParaRPr lang="ru-RU" dirty="0"/>
          </a:p>
          <a:p>
            <a:r>
              <a:rPr lang="en-US" dirty="0" smtClean="0"/>
              <a:t>stations of</a:t>
            </a:r>
            <a:r>
              <a:rPr lang="ru-RU" dirty="0" smtClean="0"/>
              <a:t>  </a:t>
            </a:r>
            <a:r>
              <a:rPr lang="ru-RU" dirty="0"/>
              <a:t>2016</a:t>
            </a:r>
          </a:p>
          <a:p>
            <a:r>
              <a:rPr lang="ru-RU" dirty="0"/>
              <a:t>( 17 </a:t>
            </a:r>
            <a:r>
              <a:rPr lang="en-US" dirty="0" smtClean="0"/>
              <a:t>stations</a:t>
            </a:r>
            <a:r>
              <a:rPr lang="ru-RU" dirty="0" smtClean="0"/>
              <a:t> </a:t>
            </a:r>
            <a:r>
              <a:rPr lang="ru-RU" dirty="0"/>
              <a:t>) </a:t>
            </a: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2627313" y="4292600"/>
            <a:ext cx="207962" cy="20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555875" y="765175"/>
            <a:ext cx="207963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5076825" y="765175"/>
            <a:ext cx="207963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2987675" y="5543550"/>
            <a:ext cx="207963" cy="20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27313" y="5148263"/>
            <a:ext cx="207962" cy="20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96" name="TextBox 83"/>
          <p:cNvSpPr txBox="1">
            <a:spLocks noChangeArrowheads="1"/>
          </p:cNvSpPr>
          <p:nvPr/>
        </p:nvSpPr>
        <p:spPr bwMode="auto">
          <a:xfrm>
            <a:off x="7235825" y="5084763"/>
            <a:ext cx="1454244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S = 0.</a:t>
            </a:r>
            <a:r>
              <a:rPr lang="ru-RU" b="1" dirty="0"/>
              <a:t>6</a:t>
            </a:r>
            <a:r>
              <a:rPr lang="en-US" b="1" dirty="0"/>
              <a:t> </a:t>
            </a:r>
            <a:r>
              <a:rPr lang="en-US" b="1" dirty="0" smtClean="0"/>
              <a:t>km</a:t>
            </a:r>
            <a:r>
              <a:rPr lang="ru-RU" b="1" baseline="30000" dirty="0" smtClean="0"/>
              <a:t>2</a:t>
            </a:r>
            <a:endParaRPr lang="ru-RU" b="1" baseline="30000" dirty="0"/>
          </a:p>
          <a:p>
            <a:endParaRPr lang="ru-RU" b="1" dirty="0"/>
          </a:p>
          <a:p>
            <a:r>
              <a:rPr lang="en-US" b="1" dirty="0"/>
              <a:t> </a:t>
            </a:r>
            <a:r>
              <a:rPr lang="ru-RU" b="1" dirty="0"/>
              <a:t>58 </a:t>
            </a:r>
            <a:r>
              <a:rPr lang="en-US" b="1" dirty="0" smtClean="0"/>
              <a:t>stations</a:t>
            </a:r>
            <a:endParaRPr lang="ru-RU" b="1" dirty="0"/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3492500" y="2852738"/>
            <a:ext cx="273050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3851275" y="2420938"/>
            <a:ext cx="274638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419475" y="1989138"/>
            <a:ext cx="274638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059113" y="2420938"/>
            <a:ext cx="274637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801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836613"/>
            <a:ext cx="173672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2" name="Picture 2"/>
          <p:cNvPicPr>
            <a:picLocks noChangeAspect="1" noChangeArrowheads="1"/>
          </p:cNvPicPr>
          <p:nvPr/>
        </p:nvPicPr>
        <p:blipFill>
          <a:blip r:embed="rId5" cstate="print"/>
          <a:srcRect l="64352" t="41924" r="2664" b="14674"/>
          <a:stretch>
            <a:fillRect/>
          </a:stretch>
        </p:blipFill>
        <p:spPr bwMode="auto">
          <a:xfrm>
            <a:off x="7632700" y="2276475"/>
            <a:ext cx="1511300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5724525" y="4724400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5" name="Прямоугольник 94"/>
          <p:cNvSpPr>
            <a:spLocks noChangeAspect="1"/>
          </p:cNvSpPr>
          <p:nvPr/>
        </p:nvSpPr>
        <p:spPr>
          <a:xfrm>
            <a:off x="5724525" y="5516563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5724525" y="3789363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5651500" y="2852738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5651500" y="2060575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5651500" y="1196975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2" name="Прямая со стрелкой 91"/>
          <p:cNvCxnSpPr>
            <a:endCxn id="69" idx="2"/>
          </p:cNvCxnSpPr>
          <p:nvPr/>
        </p:nvCxnSpPr>
        <p:spPr>
          <a:xfrm>
            <a:off x="1979613" y="1916113"/>
            <a:ext cx="1584325" cy="4270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6300788" y="5876925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811" name="Прямоугольник 93"/>
          <p:cNvSpPr>
            <a:spLocks noChangeArrowheads="1"/>
          </p:cNvSpPr>
          <p:nvPr/>
        </p:nvSpPr>
        <p:spPr bwMode="auto">
          <a:xfrm>
            <a:off x="6948264" y="260648"/>
            <a:ext cx="2627312" cy="93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New</a:t>
            </a:r>
            <a:endParaRPr lang="ru-RU" dirty="0"/>
          </a:p>
          <a:p>
            <a:r>
              <a:rPr lang="en-US" dirty="0" smtClean="0"/>
              <a:t>stations of</a:t>
            </a:r>
            <a:r>
              <a:rPr lang="ru-RU" dirty="0" smtClean="0"/>
              <a:t>  </a:t>
            </a:r>
            <a:r>
              <a:rPr lang="ru-RU" dirty="0"/>
              <a:t>2017</a:t>
            </a:r>
          </a:p>
          <a:p>
            <a:r>
              <a:rPr lang="ru-RU" dirty="0"/>
              <a:t>( 13 </a:t>
            </a:r>
            <a:r>
              <a:rPr lang="en-US" dirty="0" smtClean="0"/>
              <a:t>stations</a:t>
            </a:r>
            <a:r>
              <a:rPr lang="ru-RU" dirty="0" smtClean="0"/>
              <a:t> </a:t>
            </a:r>
            <a:r>
              <a:rPr lang="ru-RU" dirty="0"/>
              <a:t>) </a:t>
            </a: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6156325" y="2492375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6227763" y="3284538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300788" y="4292600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300788" y="5084763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156325" y="765175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6156325" y="1628775"/>
            <a:ext cx="206375" cy="2063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8" name="Прямая со стрелкой 107"/>
          <p:cNvCxnSpPr>
            <a:endCxn id="106" idx="3"/>
          </p:cNvCxnSpPr>
          <p:nvPr/>
        </p:nvCxnSpPr>
        <p:spPr>
          <a:xfrm flipH="1">
            <a:off x="6362700" y="1196975"/>
            <a:ext cx="730250" cy="5349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700338" y="-12700"/>
            <a:ext cx="6848475" cy="1143000"/>
          </a:xfrm>
          <a:solidFill>
            <a:srgbClr val="FFFF66"/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altLang="de-DE" b="1" smtClean="0">
                <a:latin typeface="Times New Roman" pitchFamily="18" charset="0"/>
                <a:cs typeface="Times New Roman" pitchFamily="18" charset="0"/>
              </a:rPr>
              <a:t>TAIGA-IACT</a:t>
            </a:r>
            <a:endParaRPr lang="ru-RU" altLang="de-DE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916238" y="1268413"/>
            <a:ext cx="4327525" cy="523875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de-DE" sz="2800" b="1">
                <a:latin typeface="Times New Roman" pitchFamily="18" charset="0"/>
                <a:cs typeface="Times New Roman" pitchFamily="18" charset="0"/>
              </a:rPr>
              <a:t>D =  4.32m         F =  4.75m</a:t>
            </a:r>
            <a:r>
              <a:rPr lang="en-US" altLang="de-DE" sz="200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de-DE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843213" y="2133600"/>
            <a:ext cx="3487737" cy="400050"/>
          </a:xfrm>
          <a:prstGeom prst="rect">
            <a:avLst/>
          </a:prstGeom>
          <a:solidFill>
            <a:srgbClr val="10F6F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de-DE" sz="2000" b="1">
                <a:latin typeface="Times New Roman" pitchFamily="18" charset="0"/>
                <a:cs typeface="Times New Roman" pitchFamily="18" charset="0"/>
              </a:rPr>
              <a:t>34 mirrors of 60 cm diameters</a:t>
            </a:r>
            <a:endParaRPr lang="ru-RU" altLang="de-DE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611188" y="2852738"/>
            <a:ext cx="8571193" cy="2185214"/>
          </a:xfrm>
          <a:prstGeom prst="rect">
            <a:avLst/>
          </a:prstGeom>
          <a:solidFill>
            <a:srgbClr val="CC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de-DE" sz="2000" b="1" dirty="0">
                <a:latin typeface="Times New Roman" pitchFamily="18" charset="0"/>
                <a:cs typeface="Times New Roman" pitchFamily="18" charset="0"/>
              </a:rPr>
              <a:t>Camera : 54</a:t>
            </a:r>
            <a:r>
              <a:rPr lang="ru-RU" altLang="de-DE" sz="20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de-DE" sz="2000" b="1" dirty="0">
                <a:latin typeface="Times New Roman" pitchFamily="18" charset="0"/>
                <a:cs typeface="Times New Roman" pitchFamily="18" charset="0"/>
              </a:rPr>
              <a:t> PMTs ( XP 1911) with  15 mm useful diameter of photocathode</a:t>
            </a:r>
          </a:p>
          <a:p>
            <a:r>
              <a:rPr lang="en-US" altLang="de-DE" sz="2000" b="1" dirty="0">
                <a:latin typeface="Times New Roman" pitchFamily="18" charset="0"/>
                <a:cs typeface="Times New Roman" pitchFamily="18" charset="0"/>
              </a:rPr>
              <a:t>                  Winston cone: 30 mm input size, 15 output size</a:t>
            </a:r>
          </a:p>
          <a:p>
            <a:r>
              <a:rPr lang="en-US" altLang="de-DE" sz="2000" b="1" dirty="0">
                <a:latin typeface="Times New Roman" pitchFamily="18" charset="0"/>
                <a:cs typeface="Times New Roman" pitchFamily="18" charset="0"/>
              </a:rPr>
              <a:t>                  1 single pixel = 0.36 deg</a:t>
            </a:r>
          </a:p>
          <a:p>
            <a:r>
              <a:rPr lang="en-US" altLang="de-DE" sz="2000" b="1" dirty="0">
                <a:latin typeface="Times New Roman" pitchFamily="18" charset="0"/>
                <a:cs typeface="Times New Roman" pitchFamily="18" charset="0"/>
              </a:rPr>
              <a:t>                   full angular size   9.6</a:t>
            </a:r>
            <a:r>
              <a:rPr lang="ru-RU" altLang="de-DE" sz="2000" b="1" dirty="0">
                <a:latin typeface="Times New Roman" pitchFamily="18" charset="0"/>
                <a:cs typeface="Times New Roman" pitchFamily="18" charset="0"/>
              </a:rPr>
              <a:t>х9</a:t>
            </a:r>
            <a:r>
              <a:rPr lang="de-DE" altLang="de-DE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de-DE" sz="20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de-DE" sz="2000" b="1" dirty="0">
                <a:latin typeface="Times New Roman" pitchFamily="18" charset="0"/>
                <a:cs typeface="Times New Roman" pitchFamily="18" charset="0"/>
              </a:rPr>
              <a:t> deg</a:t>
            </a:r>
            <a:r>
              <a:rPr lang="ru-RU" altLang="de-DE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de-DE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de-DE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Energy </a:t>
            </a:r>
            <a:r>
              <a:rPr lang="en-US" altLang="de-DE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threshold   ~</a:t>
            </a:r>
            <a:r>
              <a:rPr lang="ru-RU" altLang="de-DE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de-DE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.5 </a:t>
            </a:r>
            <a:r>
              <a:rPr lang="en-US" altLang="de-DE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TeV</a:t>
            </a:r>
            <a:endParaRPr lang="en-US" altLang="de-DE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de-DE" sz="2800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684213" y="6391275"/>
            <a:ext cx="7956550" cy="466725"/>
          </a:xfrm>
          <a:prstGeom prst="rect">
            <a:avLst/>
          </a:prstGeom>
          <a:solidFill>
            <a:srgbClr val="99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de-DE" sz="2400" b="1" dirty="0">
                <a:latin typeface="Calibri" pitchFamily="34" charset="0"/>
              </a:rPr>
              <a:t> </a:t>
            </a:r>
            <a:r>
              <a:rPr lang="en-US" altLang="de-DE" sz="2400" b="1" dirty="0">
                <a:latin typeface="Times New Roman" pitchFamily="18" charset="0"/>
                <a:cs typeface="Times New Roman" pitchFamily="18" charset="0"/>
              </a:rPr>
              <a:t>Commission of the first telescope </a:t>
            </a:r>
            <a:r>
              <a:rPr lang="ru-RU" altLang="de-DE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de-DE" sz="2400" b="1" dirty="0" smtClean="0">
                <a:latin typeface="Times New Roman" pitchFamily="18" charset="0"/>
                <a:cs typeface="Times New Roman" pitchFamily="18" charset="0"/>
              </a:rPr>
              <a:t>October</a:t>
            </a:r>
            <a:r>
              <a:rPr lang="ru-RU" altLang="de-DE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de-DE" sz="2400" b="1" dirty="0">
                <a:latin typeface="Times New Roman" pitchFamily="18" charset="0"/>
                <a:cs typeface="Times New Roman" pitchFamily="18" charset="0"/>
              </a:rPr>
              <a:t>2016</a:t>
            </a: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971550" y="5516563"/>
            <a:ext cx="1854034" cy="646331"/>
          </a:xfrm>
          <a:prstGeom prst="rect">
            <a:avLst/>
          </a:prstGeom>
          <a:solidFill>
            <a:srgbClr val="FFCC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Keur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08288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Line 12"/>
          <p:cNvSpPr>
            <a:spLocks noChangeShapeType="1"/>
          </p:cNvSpPr>
          <p:nvPr/>
        </p:nvSpPr>
        <p:spPr bwMode="auto">
          <a:xfrm flipH="1" flipV="1">
            <a:off x="1403350" y="1700213"/>
            <a:ext cx="1512888" cy="4333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86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0"/>
            <a:ext cx="44259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852738"/>
            <a:ext cx="381635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3779838" y="260350"/>
            <a:ext cx="2005012" cy="830263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HEGRA –like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telescope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6237312"/>
            <a:ext cx="24801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Made in JINR, </a:t>
            </a:r>
            <a:r>
              <a:rPr lang="en-US" b="1" dirty="0" err="1" smtClean="0"/>
              <a:t>Dubna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OUTLINE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276872"/>
            <a:ext cx="6545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I.  Review of  the main CR results in </a:t>
            </a:r>
            <a:r>
              <a:rPr lang="en-US" dirty="0" err="1" smtClean="0"/>
              <a:t>Tunka</a:t>
            </a:r>
            <a:r>
              <a:rPr lang="en-US" dirty="0" smtClean="0"/>
              <a:t> experiments</a:t>
            </a:r>
            <a:endParaRPr lang="ru-RU" dirty="0" smtClean="0"/>
          </a:p>
          <a:p>
            <a:pPr marL="342900" indent="-342900">
              <a:buAutoNum type="romanUcPeriod"/>
            </a:pPr>
            <a:endParaRPr lang="ru-RU" dirty="0" smtClean="0"/>
          </a:p>
          <a:p>
            <a:pPr marL="342900" indent="-342900"/>
            <a:r>
              <a:rPr lang="en-US" dirty="0" smtClean="0"/>
              <a:t>II. </a:t>
            </a:r>
            <a:r>
              <a:rPr lang="ru-RU" dirty="0" smtClean="0"/>
              <a:t> </a:t>
            </a:r>
            <a:r>
              <a:rPr lang="en-US" dirty="0" smtClean="0"/>
              <a:t>From High Energy CR to Multi-</a:t>
            </a:r>
            <a:r>
              <a:rPr lang="en-US" dirty="0" err="1" smtClean="0"/>
              <a:t>TeV</a:t>
            </a:r>
            <a:r>
              <a:rPr lang="en-US" dirty="0" smtClean="0"/>
              <a:t>  Gamma-ray astronomy</a:t>
            </a:r>
          </a:p>
          <a:p>
            <a:pPr marL="342900" indent="-342900"/>
            <a:r>
              <a:rPr lang="en-US" dirty="0" smtClean="0"/>
              <a:t>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02-29 14.40.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38064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992" y="2492896"/>
            <a:ext cx="4511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Now telescope in </a:t>
            </a:r>
            <a:r>
              <a:rPr lang="en-US" sz="2000" dirty="0" err="1" smtClean="0"/>
              <a:t>Tunka</a:t>
            </a:r>
            <a:r>
              <a:rPr lang="en-US" sz="2000" dirty="0" smtClean="0"/>
              <a:t> Valley,</a:t>
            </a:r>
          </a:p>
          <a:p>
            <a:r>
              <a:rPr lang="en-US" sz="2000" dirty="0" smtClean="0"/>
              <a:t>Start of deployment : September 2016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764704"/>
            <a:ext cx="388843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Telescope  in JINR, </a:t>
            </a:r>
            <a:r>
              <a:rPr lang="en-US" sz="2000" dirty="0" err="1" smtClean="0"/>
              <a:t>Dubna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 txBox="1">
            <a:spLocks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Camera of  the TAIGA-IACT</a:t>
            </a:r>
            <a:endParaRPr lang="ru-RU" sz="4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Рисунок 4" descr="7HEX-sborka-3D-15-overview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5822950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ая выноска 5"/>
          <p:cNvSpPr>
            <a:spLocks noChangeArrowheads="1"/>
          </p:cNvSpPr>
          <p:nvPr/>
        </p:nvSpPr>
        <p:spPr bwMode="auto">
          <a:xfrm>
            <a:off x="4284663" y="981075"/>
            <a:ext cx="1582737" cy="431800"/>
          </a:xfrm>
          <a:prstGeom prst="wedgeRectCallout">
            <a:avLst>
              <a:gd name="adj1" fmla="val -77384"/>
              <a:gd name="adj2" fmla="val 212866"/>
            </a:avLst>
          </a:prstGeom>
          <a:solidFill>
            <a:srgbClr val="92D05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latin typeface="Calibri" pitchFamily="34" charset="0"/>
              </a:rPr>
              <a:t>PMT</a:t>
            </a:r>
            <a:endParaRPr lang="ru-RU" sz="2400" b="1">
              <a:latin typeface="Calibri" pitchFamily="34" charset="0"/>
            </a:endParaRPr>
          </a:p>
        </p:txBody>
      </p:sp>
      <p:pic>
        <p:nvPicPr>
          <p:cNvPr id="17413" name="Рисунок 9" descr="7HEX-sborka-28-3D(A3)-02-gabarit-vert_3.png"/>
          <p:cNvPicPr>
            <a:picLocks noChangeAspect="1"/>
          </p:cNvPicPr>
          <p:nvPr/>
        </p:nvPicPr>
        <p:blipFill>
          <a:blip r:embed="rId3" cstate="print"/>
          <a:srcRect l="5357" t="10085"/>
          <a:stretch>
            <a:fillRect/>
          </a:stretch>
        </p:blipFill>
        <p:spPr bwMode="auto">
          <a:xfrm>
            <a:off x="5508625" y="2420938"/>
            <a:ext cx="3300413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6156325" y="6308725"/>
            <a:ext cx="2216150" cy="366713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Cluster – 28 PMTs</a:t>
            </a:r>
            <a:r>
              <a:rPr lang="en-US"/>
              <a:t> </a:t>
            </a:r>
            <a:endParaRPr lang="ru-RU"/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7740650" y="3213100"/>
            <a:ext cx="1365250" cy="9159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Maroc-3</a:t>
            </a:r>
          </a:p>
          <a:p>
            <a:r>
              <a:rPr lang="en-US" b="1"/>
              <a:t>64 channel</a:t>
            </a:r>
          </a:p>
          <a:p>
            <a:r>
              <a:rPr lang="en-US" b="1"/>
              <a:t>board</a:t>
            </a:r>
            <a:endParaRPr lang="ru-RU" b="1"/>
          </a:p>
        </p:txBody>
      </p:sp>
      <p:cxnSp>
        <p:nvCxnSpPr>
          <p:cNvPr id="17416" name="Прямая со стрелкой 13"/>
          <p:cNvCxnSpPr>
            <a:cxnSpLocks noChangeShapeType="1"/>
          </p:cNvCxnSpPr>
          <p:nvPr/>
        </p:nvCxnSpPr>
        <p:spPr bwMode="auto">
          <a:xfrm flipH="1">
            <a:off x="7235825" y="3500438"/>
            <a:ext cx="4318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7417" name="TextBox 17"/>
          <p:cNvSpPr txBox="1">
            <a:spLocks noChangeArrowheads="1"/>
          </p:cNvSpPr>
          <p:nvPr/>
        </p:nvSpPr>
        <p:spPr bwMode="auto">
          <a:xfrm>
            <a:off x="1619250" y="981075"/>
            <a:ext cx="101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950 mm</a:t>
            </a:r>
            <a:endParaRPr lang="ru-RU"/>
          </a:p>
        </p:txBody>
      </p:sp>
      <p:pic>
        <p:nvPicPr>
          <p:cNvPr id="17418" name="Picture 14" descr="Плата MAROC"/>
          <p:cNvPicPr>
            <a:picLocks noChangeAspect="1" noChangeArrowheads="1"/>
          </p:cNvPicPr>
          <p:nvPr/>
        </p:nvPicPr>
        <p:blipFill>
          <a:blip r:embed="rId4" cstate="print"/>
          <a:srcRect l="24803" t="6305" r="5315" b="3152"/>
          <a:stretch>
            <a:fillRect/>
          </a:stretch>
        </p:blipFill>
        <p:spPr bwMode="auto">
          <a:xfrm>
            <a:off x="6227763" y="620713"/>
            <a:ext cx="2916237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19" name="Прямая со стрелкой 16"/>
          <p:cNvCxnSpPr>
            <a:cxnSpLocks noChangeShapeType="1"/>
          </p:cNvCxnSpPr>
          <p:nvPr/>
        </p:nvCxnSpPr>
        <p:spPr bwMode="auto">
          <a:xfrm flipH="1" flipV="1">
            <a:off x="7956550" y="2276475"/>
            <a:ext cx="53975" cy="93186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7420" name="Rectangle 16"/>
          <p:cNvSpPr>
            <a:spLocks noChangeArrowheads="1"/>
          </p:cNvSpPr>
          <p:nvPr/>
        </p:nvSpPr>
        <p:spPr bwMode="auto">
          <a:xfrm>
            <a:off x="2700338" y="6092825"/>
            <a:ext cx="3325812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de-DE" sz="2800" b="1"/>
              <a:t>DAQ   -    MAROC3</a:t>
            </a:r>
            <a:endParaRPr lang="ru-RU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Marching of the PMT anode signal output with MAROC-3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4864"/>
            <a:ext cx="65722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31840" y="5805264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Dynamic range  ~ 4 ·10</a:t>
            </a:r>
            <a:r>
              <a:rPr lang="en-US" baseline="30000" dirty="0" smtClean="0"/>
              <a:t>4   </a:t>
            </a:r>
            <a:r>
              <a:rPr lang="en-US" dirty="0" smtClean="0"/>
              <a:t> </a:t>
            </a:r>
            <a:r>
              <a:rPr lang="en-US" dirty="0" err="1" smtClean="0"/>
              <a:t>p.e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Maximum amplitude per pixel&amp; distance from the EAS core</a:t>
            </a:r>
            <a:endParaRPr lang="ru-RU" dirty="0"/>
          </a:p>
        </p:txBody>
      </p:sp>
      <p:pic>
        <p:nvPicPr>
          <p:cNvPr id="3" name="Рисунок 2" descr="maxvsR50TeV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4400550" cy="33004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 descr="maxvsR200TeV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3450" y="1772816"/>
            <a:ext cx="4400550" cy="33004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51720" y="2636912"/>
            <a:ext cx="2238309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gamma – 50TeV</a:t>
            </a:r>
          </a:p>
          <a:p>
            <a:r>
              <a:rPr lang="en-US" dirty="0" smtClean="0"/>
              <a:t> proton   - 50 </a:t>
            </a:r>
            <a:r>
              <a:rPr lang="en-US" dirty="0" err="1" smtClean="0"/>
              <a:t>TeV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2132856"/>
            <a:ext cx="165618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2051720" y="306896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2051720" y="278092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58000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 gamma – 200TeV</a:t>
            </a:r>
          </a:p>
          <a:p>
            <a:r>
              <a:rPr lang="en-US" dirty="0" smtClean="0"/>
              <a:t>   proton   - 200 </a:t>
            </a:r>
            <a:r>
              <a:rPr lang="en-US" dirty="0" err="1" smtClean="0"/>
              <a:t>TeV</a:t>
            </a:r>
            <a:endParaRPr lang="ru-RU" dirty="0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6876256" y="3068960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6876256" y="3356992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11560" y="2780928"/>
            <a:ext cx="100811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331640" y="2780928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292080" y="436510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580112" y="4365104"/>
            <a:ext cx="0" cy="144016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948264" y="2132856"/>
            <a:ext cx="187220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nsetiv_5.jpg"/>
          <p:cNvPicPr>
            <a:picLocks noChangeAspect="1"/>
          </p:cNvPicPr>
          <p:nvPr/>
        </p:nvPicPr>
        <p:blipFill>
          <a:blip r:embed="rId2" cstate="print"/>
          <a:srcRect t="9056"/>
          <a:stretch>
            <a:fillRect/>
          </a:stretch>
        </p:blipFill>
        <p:spPr>
          <a:xfrm>
            <a:off x="0" y="836712"/>
            <a:ext cx="9144000" cy="5784979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>
            <a:off x="2627313" y="2852738"/>
            <a:ext cx="5257800" cy="7143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24128" y="1124744"/>
            <a:ext cx="16097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 events&amp;5</a:t>
            </a:r>
            <a:r>
              <a:rPr lang="el-GR" dirty="0" smtClean="0"/>
              <a:t>σ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28384" y="2564904"/>
            <a:ext cx="1349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Tycho</a:t>
            </a:r>
            <a:endParaRPr lang="en-US" dirty="0" smtClean="0"/>
          </a:p>
          <a:p>
            <a:r>
              <a:rPr lang="en-US" dirty="0" smtClean="0"/>
              <a:t>E</a:t>
            </a:r>
            <a:r>
              <a:rPr lang="en-US" baseline="30000" dirty="0" smtClean="0"/>
              <a:t>-2</a:t>
            </a:r>
            <a:endParaRPr lang="ru-RU" baseline="30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0"/>
            <a:ext cx="6552728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 smtClean="0"/>
              <a:t>Integral sensitivity to local sources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848872" cy="1021506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3200" dirty="0" smtClean="0"/>
              <a:t>Results from  the season 2015-2016 of </a:t>
            </a:r>
            <a:r>
              <a:rPr lang="ru-RU" sz="3200" dirty="0" smtClean="0"/>
              <a:t> </a:t>
            </a:r>
            <a:r>
              <a:rPr lang="en-US" sz="3200" dirty="0" smtClean="0"/>
              <a:t>array operation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3" name="Picture 2" descr="plan-hs28-500"/>
          <p:cNvPicPr>
            <a:picLocks noChangeAspect="1" noChangeArrowheads="1"/>
          </p:cNvPicPr>
          <p:nvPr/>
        </p:nvPicPr>
        <p:blipFill>
          <a:blip r:embed="rId2" cstate="print"/>
          <a:srcRect t="5711"/>
          <a:stretch>
            <a:fillRect/>
          </a:stretch>
        </p:blipFill>
        <p:spPr bwMode="auto">
          <a:xfrm>
            <a:off x="323528" y="1556792"/>
            <a:ext cx="5043487" cy="475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6" y="1844824"/>
            <a:ext cx="4198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marL="342900" indent="-342900"/>
            <a:r>
              <a:rPr lang="en-US" dirty="0" smtClean="0"/>
              <a:t>35 nights of array operation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250 h of good weather operation.</a:t>
            </a:r>
            <a:r>
              <a:rPr lang="ru-RU" dirty="0" smtClean="0"/>
              <a:t> </a:t>
            </a:r>
          </a:p>
          <a:p>
            <a:pPr marL="342900" indent="-342900"/>
            <a:r>
              <a:rPr lang="ru-RU" dirty="0" smtClean="0"/>
              <a:t> ( </a:t>
            </a:r>
            <a:r>
              <a:rPr lang="en-US" dirty="0" smtClean="0"/>
              <a:t>October</a:t>
            </a:r>
            <a:r>
              <a:rPr lang="ru-RU" dirty="0" smtClean="0"/>
              <a:t>-</a:t>
            </a:r>
            <a:r>
              <a:rPr lang="en-US" dirty="0" smtClean="0"/>
              <a:t>February</a:t>
            </a:r>
            <a:r>
              <a:rPr lang="ru-RU" dirty="0" smtClean="0"/>
              <a:t>)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1</a:t>
            </a:r>
            <a:r>
              <a:rPr lang="en-US" dirty="0" smtClean="0"/>
              <a:t>0</a:t>
            </a:r>
            <a:r>
              <a:rPr lang="en-US" baseline="30000" dirty="0" smtClean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 events</a:t>
            </a:r>
            <a:r>
              <a:rPr lang="ru-RU" dirty="0" smtClean="0"/>
              <a:t>  ( </a:t>
            </a:r>
            <a:r>
              <a:rPr lang="en-US" dirty="0" smtClean="0"/>
              <a:t>≥ 4 stations</a:t>
            </a:r>
            <a:r>
              <a:rPr lang="ru-RU" dirty="0" smtClean="0"/>
              <a:t>) 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en-US" dirty="0" smtClean="0"/>
              <a:t>Crab in the array field of view – 60 h ( good weather conditions)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 3 ·10</a:t>
            </a:r>
            <a:r>
              <a:rPr lang="ru-RU" baseline="30000" dirty="0" smtClean="0"/>
              <a:t>4</a:t>
            </a:r>
            <a:r>
              <a:rPr lang="ru-RU" dirty="0" smtClean="0"/>
              <a:t>  </a:t>
            </a:r>
            <a:r>
              <a:rPr lang="en-US" dirty="0" smtClean="0"/>
              <a:t>events in the 3 deg angle</a:t>
            </a:r>
            <a:r>
              <a:rPr lang="ru-RU" dirty="0" smtClean="0"/>
              <a:t> </a:t>
            </a:r>
            <a:endParaRPr lang="en-US" dirty="0" smtClean="0"/>
          </a:p>
          <a:p>
            <a:pPr marL="342900" indent="-342900"/>
            <a:r>
              <a:rPr lang="en-US" dirty="0" smtClean="0"/>
              <a:t> around direction to Crab</a:t>
            </a:r>
            <a:endParaRPr lang="ru-RU" dirty="0" smtClean="0"/>
          </a:p>
          <a:p>
            <a:pPr marL="342900" indent="-342900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412776"/>
            <a:ext cx="275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28 </a:t>
            </a:r>
            <a:r>
              <a:rPr lang="en-US" dirty="0" smtClean="0"/>
              <a:t>stations</a:t>
            </a:r>
            <a:r>
              <a:rPr lang="ru-RU" dirty="0" smtClean="0"/>
              <a:t>, </a:t>
            </a:r>
            <a:r>
              <a:rPr lang="en-US" dirty="0" smtClean="0"/>
              <a:t>S = </a:t>
            </a:r>
            <a:r>
              <a:rPr lang="ru-RU" dirty="0" smtClean="0"/>
              <a:t>0.25 </a:t>
            </a:r>
            <a:r>
              <a:rPr lang="en-US" dirty="0" smtClean="0"/>
              <a:t>km</a:t>
            </a:r>
            <a:r>
              <a:rPr lang="en-US" baseline="30000" dirty="0" smtClean="0"/>
              <a:t>2</a:t>
            </a:r>
            <a:endParaRPr lang="ru-RU" dirty="0"/>
          </a:p>
        </p:txBody>
      </p:sp>
      <p:pic>
        <p:nvPicPr>
          <p:cNvPr id="7" name="Picture 2" descr="C:\Users\ПАЛ\Pictures\Nikon Transfer\2014_12_09\2014_12_09_24975.JPG"/>
          <p:cNvPicPr>
            <a:picLocks noChangeAspect="1" noChangeArrowheads="1"/>
          </p:cNvPicPr>
          <p:nvPr/>
        </p:nvPicPr>
        <p:blipFill>
          <a:blip r:embed="rId3" cstate="print"/>
          <a:srcRect l="26313" t="13924" r="30941" b="28391"/>
          <a:stretch>
            <a:fillRect/>
          </a:stretch>
        </p:blipFill>
        <p:spPr bwMode="auto">
          <a:xfrm>
            <a:off x="107507" y="1124745"/>
            <a:ext cx="1320161" cy="118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1475656" y="198884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1403648" y="5301208"/>
            <a:ext cx="432048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Рисунок1"/>
          <p:cNvPicPr>
            <a:picLocks noChangeAspect="1" noChangeArrowheads="1"/>
          </p:cNvPicPr>
          <p:nvPr/>
        </p:nvPicPr>
        <p:blipFill>
          <a:blip r:embed="rId4" cstate="print"/>
          <a:srcRect l="20715" t="13734" r="25766" b="14284"/>
          <a:stretch>
            <a:fillRect/>
          </a:stretch>
        </p:blipFill>
        <p:spPr bwMode="auto">
          <a:xfrm>
            <a:off x="467544" y="5895706"/>
            <a:ext cx="953406" cy="96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47664" y="6309320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Tunka-133 detectors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827088" y="0"/>
            <a:ext cx="7627937" cy="100806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err="1" smtClean="0"/>
              <a:t>HiSCORE</a:t>
            </a:r>
            <a:r>
              <a:rPr lang="en-US" dirty="0" smtClean="0"/>
              <a:t> optical station</a:t>
            </a:r>
            <a:endParaRPr lang="ru-RU" dirty="0" smtClean="0"/>
          </a:p>
        </p:txBody>
      </p:sp>
      <p:pic>
        <p:nvPicPr>
          <p:cNvPr id="25603" name="Picture 2" descr="C:\Users\ПАЛ\Desktop\А\30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00213"/>
            <a:ext cx="1338263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C:\Users\ПАЛ\Desktop\А\31.jpg"/>
          <p:cNvPicPr>
            <a:picLocks noChangeAspect="1" noChangeArrowheads="1"/>
          </p:cNvPicPr>
          <p:nvPr/>
        </p:nvPicPr>
        <p:blipFill>
          <a:blip r:embed="rId3" cstate="print"/>
          <a:srcRect l="5450" r="10973" b="5437"/>
          <a:stretch>
            <a:fillRect/>
          </a:stretch>
        </p:blipFill>
        <p:spPr bwMode="auto">
          <a:xfrm>
            <a:off x="2124075" y="1844675"/>
            <a:ext cx="18002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C:\Users\ПАЛ\Desktop\2014_11_22_247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1557338"/>
            <a:ext cx="20955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C:\Users\ПАЛ\Desktop\А\35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1125538"/>
            <a:ext cx="20272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 descr="C:\Users\ПАЛ\Desktop\2014_12_09_249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005263"/>
            <a:ext cx="244951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4" descr="C:\Users\ПАЛ\Desktop\2014_12_09_24953.jpg"/>
          <p:cNvPicPr>
            <a:picLocks noChangeAspect="1" noChangeArrowheads="1"/>
          </p:cNvPicPr>
          <p:nvPr/>
        </p:nvPicPr>
        <p:blipFill>
          <a:blip r:embed="rId7" cstate="print"/>
          <a:srcRect l="2013" r="26718" b="7343"/>
          <a:stretch>
            <a:fillRect/>
          </a:stretch>
        </p:blipFill>
        <p:spPr bwMode="auto">
          <a:xfrm>
            <a:off x="3132138" y="3568700"/>
            <a:ext cx="3097212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/>
        </p:nvCxnSpPr>
        <p:spPr>
          <a:xfrm>
            <a:off x="395288" y="1557338"/>
            <a:ext cx="100806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Box 13"/>
          <p:cNvSpPr txBox="1">
            <a:spLocks noChangeArrowheads="1"/>
          </p:cNvSpPr>
          <p:nvPr/>
        </p:nvSpPr>
        <p:spPr bwMode="auto">
          <a:xfrm>
            <a:off x="395288" y="1196975"/>
            <a:ext cx="781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20 см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572000" y="1484313"/>
            <a:ext cx="115252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TextBox 16"/>
          <p:cNvSpPr txBox="1">
            <a:spLocks noChangeArrowheads="1"/>
          </p:cNvSpPr>
          <p:nvPr/>
        </p:nvSpPr>
        <p:spPr bwMode="auto">
          <a:xfrm>
            <a:off x="4787900" y="1052513"/>
            <a:ext cx="781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40 см</a:t>
            </a:r>
          </a:p>
        </p:txBody>
      </p:sp>
      <p:sp>
        <p:nvSpPr>
          <p:cNvPr id="25613" name="TextBox 17"/>
          <p:cNvSpPr txBox="1">
            <a:spLocks noChangeArrowheads="1"/>
          </p:cNvSpPr>
          <p:nvPr/>
        </p:nvSpPr>
        <p:spPr bwMode="auto">
          <a:xfrm>
            <a:off x="6732240" y="3861048"/>
            <a:ext cx="203041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 = 0.5 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FOV = 0.6 </a:t>
            </a:r>
            <a:r>
              <a:rPr lang="en-US" dirty="0" err="1"/>
              <a:t>ster</a:t>
            </a:r>
            <a:endParaRPr lang="en-US" dirty="0"/>
          </a:p>
          <a:p>
            <a:r>
              <a:rPr lang="en-US" dirty="0"/>
              <a:t>   ( ±30° )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Triggering and Readout</a:t>
            </a:r>
            <a:endParaRPr lang="ru-RU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5946" t="12114" r="39574" b="33366"/>
          <a:stretch>
            <a:fillRect/>
          </a:stretch>
        </p:blipFill>
        <p:spPr bwMode="auto">
          <a:xfrm>
            <a:off x="1115616" y="2204864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19672" y="2852936"/>
            <a:ext cx="15277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Winston cone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772816"/>
            <a:ext cx="384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light-collection area : 0.5 m</a:t>
            </a:r>
            <a:r>
              <a:rPr lang="en-US" b="1" baseline="30000" dirty="0" smtClean="0"/>
              <a:t>2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971600" y="2636912"/>
            <a:ext cx="72008" cy="158417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321297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~50 cm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4221088"/>
            <a:ext cx="1152128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3645024"/>
            <a:ext cx="2123728" cy="2952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8676456" y="2204864"/>
            <a:ext cx="0" cy="14401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16256" y="1484784"/>
            <a:ext cx="182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100 MHz</a:t>
            </a:r>
          </a:p>
          <a:p>
            <a:r>
              <a:rPr lang="en-US" sz="1600" b="1" dirty="0" smtClean="0"/>
              <a:t>clock frequency</a:t>
            </a:r>
          </a:p>
          <a:p>
            <a:r>
              <a:rPr lang="en-US" sz="1600" b="1" dirty="0" smtClean="0"/>
              <a:t>from DAQ center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36296" y="2420888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</a:t>
            </a:r>
          </a:p>
          <a:p>
            <a:r>
              <a:rPr lang="en-US" dirty="0" smtClean="0"/>
              <a:t>wire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835696" y="4797152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835696" y="6237312"/>
            <a:ext cx="518457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979712" y="4797152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979712" y="5301208"/>
            <a:ext cx="30243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627784" y="5085184"/>
            <a:ext cx="23762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491880" y="4797152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960000" y="4581128"/>
            <a:ext cx="1088504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483768" y="4437112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627784" y="3573016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384000" y="4797152"/>
            <a:ext cx="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555776" y="5949280"/>
            <a:ext cx="446449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3347864" y="5733256"/>
            <a:ext cx="367240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995936" y="5517232"/>
            <a:ext cx="30243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995936" y="4581128"/>
            <a:ext cx="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228184" y="443711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084168" y="4653136"/>
            <a:ext cx="9722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076056" y="4509120"/>
            <a:ext cx="1199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Summator</a:t>
            </a:r>
            <a:endParaRPr lang="en-US" sz="1600" b="1" dirty="0" smtClean="0"/>
          </a:p>
          <a:p>
            <a:r>
              <a:rPr lang="en-US" sz="1600" b="1" dirty="0" smtClean="0"/>
              <a:t>of  anode</a:t>
            </a:r>
          </a:p>
          <a:p>
            <a:r>
              <a:rPr lang="en-US" sz="1600" b="1" dirty="0" smtClean="0"/>
              <a:t>signals</a:t>
            </a:r>
            <a:endParaRPr lang="ru-RU" sz="1600" b="1" dirty="0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5436096" y="3356992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436096" y="3429000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7524328" y="335699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2" descr="pulse9_2.jpg"/>
          <p:cNvPicPr>
            <a:picLocks noChangeAspect="1"/>
          </p:cNvPicPr>
          <p:nvPr/>
        </p:nvPicPr>
        <p:blipFill>
          <a:blip r:embed="rId3" cstate="print"/>
          <a:srcRect l="45876" t="12492" r="22548" b="62355"/>
          <a:stretch>
            <a:fillRect/>
          </a:stretch>
        </p:blipFill>
        <p:spPr bwMode="auto">
          <a:xfrm>
            <a:off x="5796136" y="2852936"/>
            <a:ext cx="488783" cy="45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8382253" y="3789040"/>
            <a:ext cx="7617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Clock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7020272" y="3789040"/>
            <a:ext cx="122341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Trigger</a:t>
            </a:r>
          </a:p>
          <a:p>
            <a:r>
              <a:rPr lang="en-US" sz="1600" dirty="0" smtClean="0"/>
              <a:t>comparator</a:t>
            </a:r>
            <a:endParaRPr lang="ru-RU" sz="1600" dirty="0"/>
          </a:p>
        </p:txBody>
      </p:sp>
      <p:cxnSp>
        <p:nvCxnSpPr>
          <p:cNvPr id="81" name="Прямая со стрелкой 80"/>
          <p:cNvCxnSpPr/>
          <p:nvPr/>
        </p:nvCxnSpPr>
        <p:spPr>
          <a:xfrm>
            <a:off x="6228184" y="486916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6228184" y="515719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7452320" y="515719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DRS04  R/0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848872" cy="908720"/>
          </a:xfrm>
          <a:solidFill>
            <a:srgbClr val="FFFF00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n-US" altLang="ru-RU" dirty="0" smtClean="0">
                <a:solidFill>
                  <a:srgbClr val="000000"/>
                </a:solidFill>
              </a:rPr>
              <a:t> </a:t>
            </a:r>
            <a:endParaRPr lang="ru-RU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96752"/>
            <a:ext cx="3427836" cy="3427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157192"/>
            <a:ext cx="4572000" cy="1409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000" b="1" dirty="0" smtClean="0">
                <a:solidFill>
                  <a:srgbClr val="000000"/>
                </a:solidFill>
              </a:rPr>
              <a:t>Time calibration with single LED</a:t>
            </a: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b="1" dirty="0" smtClean="0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b="1" dirty="0" smtClean="0">
                <a:solidFill>
                  <a:srgbClr val="000000"/>
                </a:solidFill>
              </a:rPr>
              <a:t>Delay distribution at one of the stations for LED pulses relative to geometrical calculation in ns – RMS=0.2 ns</a:t>
            </a:r>
            <a:endParaRPr lang="en-US" altLang="ru-RU" b="1" dirty="0">
              <a:solidFill>
                <a:srgbClr val="000000"/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33" y="4535504"/>
            <a:ext cx="2128266" cy="20802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0304" y="4624304"/>
            <a:ext cx="2233696" cy="2233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2060848"/>
            <a:ext cx="433323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t_ns</a:t>
            </a:r>
            <a:r>
              <a:rPr lang="en-US" b="1" dirty="0" smtClean="0"/>
              <a:t> =  </a:t>
            </a:r>
            <a:r>
              <a:rPr lang="en-US" b="1" dirty="0" err="1" smtClean="0"/>
              <a:t>T_opt.cable</a:t>
            </a:r>
            <a:r>
              <a:rPr lang="en-US" b="1" dirty="0" smtClean="0"/>
              <a:t> ( 0.1 ns step)</a:t>
            </a:r>
          </a:p>
          <a:p>
            <a:r>
              <a:rPr lang="en-US" b="1" dirty="0" smtClean="0"/>
              <a:t>               +</a:t>
            </a:r>
            <a:r>
              <a:rPr lang="en-US" b="1" dirty="0" err="1" smtClean="0"/>
              <a:t>T_clock</a:t>
            </a:r>
            <a:r>
              <a:rPr lang="en-US" b="1" dirty="0" smtClean="0"/>
              <a:t>  (10 ns step)</a:t>
            </a:r>
          </a:p>
          <a:p>
            <a:r>
              <a:rPr lang="en-US" b="1" dirty="0" smtClean="0"/>
              <a:t>               +</a:t>
            </a:r>
            <a:r>
              <a:rPr lang="ru-RU" b="1" dirty="0" smtClean="0"/>
              <a:t> </a:t>
            </a:r>
            <a:r>
              <a:rPr lang="en-US" b="1" dirty="0" err="1" smtClean="0"/>
              <a:t>t_add</a:t>
            </a:r>
            <a:r>
              <a:rPr lang="en-US" b="1" dirty="0" smtClean="0"/>
              <a:t>  ( 0.5 ns step)</a:t>
            </a:r>
          </a:p>
          <a:p>
            <a:r>
              <a:rPr lang="en-US" b="1" dirty="0" smtClean="0"/>
              <a:t>               + </a:t>
            </a:r>
            <a:r>
              <a:rPr lang="en-US" b="1" dirty="0" err="1" smtClean="0"/>
              <a:t>t_corr</a:t>
            </a:r>
            <a:r>
              <a:rPr lang="en-US" b="1" dirty="0" smtClean="0"/>
              <a:t>  - after calibration by</a:t>
            </a:r>
          </a:p>
          <a:p>
            <a:r>
              <a:rPr lang="en-US" b="1" dirty="0" smtClean="0"/>
              <a:t>                                experimental data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332656"/>
            <a:ext cx="5141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Accuracy of time measurement</a:t>
            </a:r>
            <a:endParaRPr lang="ru-RU" sz="28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584400" y="2132856"/>
            <a:ext cx="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588224" y="3573016"/>
            <a:ext cx="720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956376" y="328498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100 MHz</a:t>
            </a:r>
          </a:p>
          <a:p>
            <a:r>
              <a:rPr lang="en-US" sz="1600" b="1" dirty="0" smtClean="0"/>
              <a:t>clock </a:t>
            </a:r>
          </a:p>
          <a:p>
            <a:r>
              <a:rPr lang="en-US" sz="1600" b="1" dirty="0" smtClean="0"/>
              <a:t>frequency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436096" y="98072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Readout  of DRS-4 board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4716016" y="3645024"/>
            <a:ext cx="187220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51920" y="38610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t_add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 I.  Review of  the main CR results at </a:t>
            </a:r>
            <a:r>
              <a:rPr lang="en-US" dirty="0" err="1" smtClean="0"/>
              <a:t>Tunka</a:t>
            </a:r>
            <a:r>
              <a:rPr lang="en-US" dirty="0" smtClean="0"/>
              <a:t> experiments</a:t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Integral</a:t>
            </a:r>
            <a:r>
              <a:rPr lang="ru-RU" dirty="0" smtClean="0"/>
              <a:t> </a:t>
            </a:r>
            <a:r>
              <a:rPr lang="en-US" dirty="0" smtClean="0"/>
              <a:t>amplitude</a:t>
            </a:r>
            <a:r>
              <a:rPr lang="ru-RU" dirty="0" smtClean="0"/>
              <a:t> </a:t>
            </a:r>
            <a:r>
              <a:rPr lang="en-US" dirty="0" smtClean="0"/>
              <a:t>spectrum of</a:t>
            </a:r>
            <a:br>
              <a:rPr lang="en-US" dirty="0" smtClean="0"/>
            </a:br>
            <a:r>
              <a:rPr lang="en-US" dirty="0" smtClean="0"/>
              <a:t>single station</a:t>
            </a:r>
            <a:r>
              <a:rPr lang="ru-RU" dirty="0" smtClean="0"/>
              <a:t> 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90712"/>
            <a:ext cx="5986462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84168" y="2348880"/>
            <a:ext cx="2579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Counting  rate</a:t>
            </a:r>
            <a:endParaRPr lang="ru-RU" sz="2400" dirty="0" smtClean="0"/>
          </a:p>
          <a:p>
            <a:r>
              <a:rPr lang="en-US" sz="2400" dirty="0" smtClean="0"/>
              <a:t> of </a:t>
            </a:r>
            <a:r>
              <a:rPr lang="ru-RU" sz="2400" dirty="0" smtClean="0"/>
              <a:t> </a:t>
            </a:r>
            <a:r>
              <a:rPr lang="en-US" sz="2400" dirty="0" smtClean="0"/>
              <a:t>single  station</a:t>
            </a:r>
            <a:endParaRPr lang="ru-RU" sz="2400" dirty="0" smtClean="0"/>
          </a:p>
          <a:p>
            <a:r>
              <a:rPr lang="en-US" sz="2400" dirty="0" smtClean="0"/>
              <a:t> </a:t>
            </a:r>
            <a:r>
              <a:rPr lang="ru-RU" sz="2400" dirty="0" smtClean="0"/>
              <a:t>8-12 </a:t>
            </a:r>
            <a:r>
              <a:rPr lang="en-US" sz="2400" dirty="0" smtClean="0"/>
              <a:t>Hz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407707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r>
              <a:rPr lang="ru-RU" dirty="0" smtClean="0"/>
              <a:t>=1.6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987824" y="3933056"/>
            <a:ext cx="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27784" y="2204864"/>
            <a:ext cx="288032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60032" y="486916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From CR</a:t>
            </a:r>
            <a:endParaRPr lang="ru-RU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427984" y="5085184"/>
            <a:ext cx="36004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15816" y="24928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NLB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843808" y="2924944"/>
            <a:ext cx="28803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0192" y="4437112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most of stations</a:t>
            </a:r>
          </a:p>
          <a:p>
            <a:r>
              <a:rPr lang="en-US" dirty="0" smtClean="0"/>
              <a:t> 3 PMTs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064500" cy="981075"/>
          </a:xfrm>
          <a:solidFill>
            <a:srgbClr val="FFFF66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Event example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Рисунок 2" descr="ev45.jpg"/>
          <p:cNvPicPr>
            <a:picLocks noChangeAspect="1"/>
          </p:cNvPicPr>
          <p:nvPr/>
        </p:nvPicPr>
        <p:blipFill>
          <a:blip r:embed="rId2" cstate="print"/>
          <a:srcRect l="3668" t="7236" r="4880"/>
          <a:stretch>
            <a:fillRect/>
          </a:stretch>
        </p:blipFill>
        <p:spPr bwMode="auto">
          <a:xfrm>
            <a:off x="0" y="1125538"/>
            <a:ext cx="461327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125538"/>
            <a:ext cx="230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 ~ Lg ( Photon flux)</a:t>
            </a:r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771775" y="2133600"/>
            <a:ext cx="2305050" cy="93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4284663" y="1700213"/>
            <a:ext cx="157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Core Position</a:t>
            </a:r>
            <a:endParaRPr lang="ru-RU"/>
          </a:p>
        </p:txBody>
      </p:sp>
      <p:pic>
        <p:nvPicPr>
          <p:cNvPr id="27655" name="Рисунок 9" descr="front45.jpg"/>
          <p:cNvPicPr>
            <a:picLocks noChangeAspect="1"/>
          </p:cNvPicPr>
          <p:nvPr/>
        </p:nvPicPr>
        <p:blipFill>
          <a:blip r:embed="rId3" cstate="print"/>
          <a:srcRect t="6345"/>
          <a:stretch>
            <a:fillRect/>
          </a:stretch>
        </p:blipFill>
        <p:spPr bwMode="auto">
          <a:xfrm>
            <a:off x="4572000" y="2565400"/>
            <a:ext cx="4538663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10"/>
          <p:cNvSpPr txBox="1">
            <a:spLocks noChangeArrowheads="1"/>
          </p:cNvSpPr>
          <p:nvPr/>
        </p:nvSpPr>
        <p:spPr bwMode="auto">
          <a:xfrm>
            <a:off x="1403350" y="5876925"/>
            <a:ext cx="2935288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EAS time front</a:t>
            </a:r>
            <a:endParaRPr lang="ru-RU"/>
          </a:p>
          <a:p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500563" y="5300663"/>
            <a:ext cx="1584325" cy="792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/>
              <a:t>Energy distribution in the threshold </a:t>
            </a:r>
            <a:r>
              <a:rPr lang="en-US" sz="3200" dirty="0" smtClean="0"/>
              <a:t>region</a:t>
            </a:r>
            <a:br>
              <a:rPr lang="en-US" sz="3200" dirty="0" smtClean="0"/>
            </a:br>
            <a:r>
              <a:rPr lang="en-US" sz="3200" dirty="0" smtClean="0"/>
              <a:t>( per months)</a:t>
            </a:r>
            <a:endParaRPr lang="ru-RU" sz="3200" dirty="0"/>
          </a:p>
        </p:txBody>
      </p:sp>
      <p:pic>
        <p:nvPicPr>
          <p:cNvPr id="3" name="Рисунок 2" descr="dis_e0_5-1.jpg"/>
          <p:cNvPicPr>
            <a:picLocks noChangeAspect="1"/>
          </p:cNvPicPr>
          <p:nvPr/>
        </p:nvPicPr>
        <p:blipFill>
          <a:blip r:embed="rId2" cstate="print"/>
          <a:srcRect l="1249" t="3748"/>
          <a:stretch>
            <a:fillRect/>
          </a:stretch>
        </p:blipFill>
        <p:spPr>
          <a:xfrm>
            <a:off x="1331640" y="1052736"/>
            <a:ext cx="5692370" cy="5548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2348880"/>
            <a:ext cx="7873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18 Hz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4067944" y="2636912"/>
            <a:ext cx="288032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27984" y="3140968"/>
            <a:ext cx="7873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 Hz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923928" y="3356992"/>
            <a:ext cx="432048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32040" y="3933056"/>
            <a:ext cx="7873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 Hz</a:t>
            </a:r>
            <a:endParaRPr lang="ru-RU" dirty="0"/>
          </a:p>
        </p:txBody>
      </p:sp>
      <p:cxnSp>
        <p:nvCxnSpPr>
          <p:cNvPr id="13" name="Прямая со стрелкой 12"/>
          <p:cNvCxnSpPr>
            <a:stCxn id="11" idx="1"/>
          </p:cNvCxnSpPr>
          <p:nvPr/>
        </p:nvCxnSpPr>
        <p:spPr>
          <a:xfrm flipH="1">
            <a:off x="3779912" y="4117722"/>
            <a:ext cx="1152128" cy="247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588224" y="2564904"/>
            <a:ext cx="227729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    ~100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</a:t>
            </a:r>
          </a:p>
          <a:p>
            <a:endParaRPr lang="en-US" dirty="0" smtClean="0"/>
          </a:p>
          <a:p>
            <a:r>
              <a:rPr lang="en-US" dirty="0" smtClean="0"/>
              <a:t>   </a:t>
            </a:r>
          </a:p>
          <a:p>
            <a:endParaRPr lang="en-US" dirty="0" smtClean="0"/>
          </a:p>
          <a:p>
            <a:r>
              <a:rPr lang="en-US" dirty="0" err="1" smtClean="0"/>
              <a:t>Eeff</a:t>
            </a:r>
            <a:r>
              <a:rPr lang="en-US" dirty="0" smtClean="0"/>
              <a:t>  for gamma-ray</a:t>
            </a:r>
          </a:p>
          <a:p>
            <a:r>
              <a:rPr lang="en-US" dirty="0" smtClean="0"/>
              <a:t> in 1.7 time smaller</a:t>
            </a:r>
          </a:p>
          <a:p>
            <a:r>
              <a:rPr lang="en-US" dirty="0" smtClean="0"/>
              <a:t> ~ 60 </a:t>
            </a:r>
            <a:r>
              <a:rPr lang="en-US" dirty="0" err="1" smtClean="0"/>
              <a:t>TeV</a:t>
            </a:r>
            <a:r>
              <a:rPr lang="en-US" dirty="0" smtClean="0"/>
              <a:t>  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7668344" y="2996952"/>
            <a:ext cx="0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851920" y="3789040"/>
            <a:ext cx="72008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60232" y="2132856"/>
            <a:ext cx="201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E </a:t>
            </a:r>
            <a:r>
              <a:rPr lang="en-US" dirty="0" err="1" smtClean="0"/>
              <a:t>eff</a:t>
            </a:r>
            <a:r>
              <a:rPr lang="en-US" dirty="0" smtClean="0"/>
              <a:t>  for  CR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995936" y="5085184"/>
            <a:ext cx="59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Eeff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/>
              <a:t>Expected  energy distribution of events from Crab in TAIGA-</a:t>
            </a:r>
            <a:r>
              <a:rPr lang="en-US" sz="3600" dirty="0" err="1" smtClean="0"/>
              <a:t>HiSCORE</a:t>
            </a:r>
            <a:endParaRPr lang="ru-RU" sz="3600" dirty="0"/>
          </a:p>
        </p:txBody>
      </p:sp>
      <p:pic>
        <p:nvPicPr>
          <p:cNvPr id="3" name="Рисунок 2" descr="Crab.jpg"/>
          <p:cNvPicPr>
            <a:picLocks noChangeAspect="1"/>
          </p:cNvPicPr>
          <p:nvPr/>
        </p:nvPicPr>
        <p:blipFill>
          <a:blip r:embed="rId2" cstate="print"/>
          <a:srcRect l="978" t="5625" r="8541" b="1564"/>
          <a:stretch>
            <a:fillRect/>
          </a:stretch>
        </p:blipFill>
        <p:spPr>
          <a:xfrm>
            <a:off x="-396551" y="1196753"/>
            <a:ext cx="6460427" cy="4609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949280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Number of events during 60 hours – 5-20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8478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Arb</a:t>
            </a:r>
            <a:r>
              <a:rPr lang="en-US" dirty="0" smtClean="0"/>
              <a:t>. </a:t>
            </a:r>
          </a:p>
          <a:p>
            <a:r>
              <a:rPr lang="en-US" dirty="0" smtClean="0"/>
              <a:t>units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123728" y="2492896"/>
            <a:ext cx="72008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67744" y="4149080"/>
            <a:ext cx="17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</a:t>
            </a:r>
            <a:r>
              <a:rPr lang="en-US" dirty="0" err="1" smtClean="0"/>
              <a:t>eff</a:t>
            </a:r>
            <a:r>
              <a:rPr lang="en-US" dirty="0" smtClean="0"/>
              <a:t>   ~ 65 </a:t>
            </a:r>
            <a:r>
              <a:rPr lang="en-US" dirty="0" err="1" smtClean="0"/>
              <a:t>TeV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02663" y="1844824"/>
            <a:ext cx="3241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Eeff</a:t>
            </a:r>
            <a:r>
              <a:rPr lang="en-US" dirty="0" smtClean="0"/>
              <a:t>  from  MC ( 65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is  in good agreement  with</a:t>
            </a:r>
          </a:p>
          <a:p>
            <a:endParaRPr lang="en-US" dirty="0" smtClean="0"/>
          </a:p>
          <a:p>
            <a:r>
              <a:rPr lang="en-US" dirty="0" err="1" smtClean="0"/>
              <a:t>Eeff</a:t>
            </a:r>
            <a:r>
              <a:rPr lang="en-US" dirty="0" smtClean="0"/>
              <a:t> from experiment ( 60 </a:t>
            </a:r>
            <a:r>
              <a:rPr lang="en-US" dirty="0" err="1" smtClean="0"/>
              <a:t>TeV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/>
              <a:t>Excess of events  from Crab in 0.4 deg</a:t>
            </a:r>
            <a:br>
              <a:rPr lang="en-US" sz="3600" dirty="0" smtClean="0"/>
            </a:br>
            <a:r>
              <a:rPr lang="en-US" sz="3600" dirty="0" smtClean="0"/>
              <a:t>(very preliminary)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340768"/>
            <a:ext cx="626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Excess during 60 h observation:  10 - 15  depending on selection cuts </a:t>
            </a:r>
          </a:p>
          <a:p>
            <a:r>
              <a:rPr lang="en-US" sz="2800" dirty="0" smtClean="0"/>
              <a:t> </a:t>
            </a:r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2636912"/>
            <a:ext cx="51732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Work In progress:</a:t>
            </a:r>
          </a:p>
          <a:p>
            <a:endParaRPr lang="en-US" dirty="0" smtClean="0"/>
          </a:p>
          <a:p>
            <a:r>
              <a:rPr lang="en-US" dirty="0" smtClean="0"/>
              <a:t> Improvement of reconstruction method for low-E</a:t>
            </a:r>
          </a:p>
          <a:p>
            <a:r>
              <a:rPr lang="en-US" dirty="0" smtClean="0"/>
              <a:t> ( core position, direction, energy)</a:t>
            </a:r>
          </a:p>
          <a:p>
            <a:endParaRPr lang="en-US" dirty="0" smtClean="0"/>
          </a:p>
          <a:p>
            <a:r>
              <a:rPr lang="en-US" dirty="0" smtClean="0"/>
              <a:t> optimization of cut-selection procedure</a:t>
            </a:r>
          </a:p>
          <a:p>
            <a:endParaRPr lang="en-US" dirty="0" smtClean="0"/>
          </a:p>
          <a:p>
            <a:r>
              <a:rPr lang="en-US" b="1" dirty="0" smtClean="0"/>
              <a:t>For next season: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Add the 4-th PMTs in all stations</a:t>
            </a:r>
          </a:p>
          <a:p>
            <a:r>
              <a:rPr lang="en-US" dirty="0" smtClean="0"/>
              <a:t>On-line checking the array counting rate and</a:t>
            </a:r>
          </a:p>
          <a:p>
            <a:r>
              <a:rPr lang="en-US" dirty="0" smtClean="0"/>
              <a:t>correction of trigger threshold 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3284984"/>
            <a:ext cx="235192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more detail :</a:t>
            </a:r>
          </a:p>
          <a:p>
            <a:r>
              <a:rPr lang="en-US" dirty="0" err="1" smtClean="0"/>
              <a:t>L.Sveshnikova</a:t>
            </a:r>
            <a:r>
              <a:rPr lang="en-US" dirty="0" smtClean="0"/>
              <a:t> report</a:t>
            </a:r>
          </a:p>
          <a:p>
            <a:r>
              <a:rPr lang="en-US" dirty="0" smtClean="0"/>
              <a:t> this afternoon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08720"/>
            <a:ext cx="8892480" cy="7130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TAIGA   - 5 km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hybrid  array (500 wide-angle stations and  10-16 IACT).</a:t>
            </a:r>
          </a:p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The sensitivity for local sources in the energy range 30 -200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expected be</a:t>
            </a:r>
            <a:r>
              <a:rPr lang="ru-RU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– 10</a:t>
            </a:r>
            <a:r>
              <a:rPr lang="ru-RU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-13</a:t>
            </a:r>
            <a:r>
              <a:rPr lang="ru-RU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erg</a:t>
            </a:r>
            <a:r>
              <a:rPr lang="ru-RU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sec</a:t>
            </a:r>
            <a:r>
              <a:rPr lang="ru-RU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( for 500 h observation)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Deployment of a TAIGA prototype  -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58 wide-angle stations and one IACT  will be finished in 2017. The sensitivity of the prototype in energy range 30 - 200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expected to be </a:t>
            </a:r>
            <a:r>
              <a:rPr lang="ru-RU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– 10</a:t>
            </a:r>
            <a:r>
              <a:rPr lang="ru-RU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-12</a:t>
            </a:r>
            <a:r>
              <a:rPr lang="en-US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erg</a:t>
            </a:r>
            <a:r>
              <a:rPr lang="ru-RU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ru-RU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sec</a:t>
            </a:r>
            <a:r>
              <a:rPr lang="ru-RU" sz="2400" b="1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( for 200h observation) 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The first season of prototype TAIGA-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HiSCORE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has been successfully carried out. The analysis of the experimental data is in progress.   All particle energy spectrum  has been reconstructed. </a:t>
            </a:r>
          </a:p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Peak energy in the threshold  region  is near to 100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(60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for gammas).     </a:t>
            </a:r>
          </a:p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10 -15 excess above background in 0.4 deg/ around Crab.</a:t>
            </a:r>
          </a:p>
          <a:p>
            <a:pPr marL="342900" indent="-342900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000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2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14300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5400" dirty="0" smtClean="0"/>
              <a:t>Thank you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of report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340768"/>
            <a:ext cx="726538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dirty="0" smtClean="0"/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Motivation or Multi-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gamma-ray astronomy</a:t>
            </a:r>
          </a:p>
          <a:p>
            <a:pPr marL="342900" indent="-342900">
              <a:buAutoNum type="arabicPeriod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 . CR experiments 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valley</a:t>
            </a:r>
          </a:p>
          <a:p>
            <a:pPr marL="457200" indent="-457200">
              <a:buAutoNum type="arabicPeriod" startAt="2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Gamma-ray observatory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TAIGA</a:t>
            </a:r>
          </a:p>
          <a:p>
            <a:pPr marL="457200" indent="-4572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   TAIGA-prototype </a:t>
            </a:r>
          </a:p>
          <a:p>
            <a:pPr marL="342900" indent="-3429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First season of TAIGA-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HiSCORE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prototype operation</a:t>
            </a:r>
          </a:p>
          <a:p>
            <a:pPr marL="342900" indent="-3429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547813" y="0"/>
            <a:ext cx="7596187" cy="908050"/>
          </a:xfrm>
          <a:solidFill>
            <a:srgbClr val="FFFF00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ru-RU" dirty="0" smtClean="0"/>
              <a:t>Сцинтилляционная станция</a:t>
            </a:r>
          </a:p>
        </p:txBody>
      </p:sp>
      <p:pic>
        <p:nvPicPr>
          <p:cNvPr id="21507" name="Рисунок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642" t="17560" b="17311"/>
          <a:stretch>
            <a:fillRect/>
          </a:stretch>
        </p:blipFill>
        <p:spPr bwMode="auto">
          <a:xfrm>
            <a:off x="2713038" y="620713"/>
            <a:ext cx="6430962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3429000"/>
            <a:ext cx="59340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4" cstate="print"/>
          <a:srcRect l="2888" t="15205" r="47975" b="11848"/>
          <a:stretch>
            <a:fillRect/>
          </a:stretch>
        </p:blipFill>
        <p:spPr bwMode="auto">
          <a:xfrm>
            <a:off x="0" y="1052513"/>
            <a:ext cx="29162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zugulun2.jpg"/>
          <p:cNvPicPr>
            <a:picLocks noChangeAspect="1"/>
          </p:cNvPicPr>
          <p:nvPr/>
        </p:nvPicPr>
        <p:blipFill>
          <a:blip r:embed="rId2" cstate="print"/>
          <a:srcRect l="21739" t="13705" r="17651" b="12550"/>
          <a:stretch>
            <a:fillRect/>
          </a:stretch>
        </p:blipFill>
        <p:spPr bwMode="auto">
          <a:xfrm>
            <a:off x="2195513" y="836613"/>
            <a:ext cx="42672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Рисунок1"/>
          <p:cNvPicPr>
            <a:picLocks noChangeAspect="1" noChangeArrowheads="1"/>
          </p:cNvPicPr>
          <p:nvPr/>
        </p:nvPicPr>
        <p:blipFill>
          <a:blip r:embed="rId3" cstate="print"/>
          <a:srcRect l="20715" t="13734" r="25766" b="14284"/>
          <a:stretch>
            <a:fillRect/>
          </a:stretch>
        </p:blipFill>
        <p:spPr bwMode="auto">
          <a:xfrm>
            <a:off x="250825" y="476250"/>
            <a:ext cx="193675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 rot="5400000" flipH="1" flipV="1">
            <a:off x="2227263" y="3830638"/>
            <a:ext cx="971550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7" name="Picture 7" descr="M0010560"/>
          <p:cNvPicPr>
            <a:picLocks noChangeAspect="1" noChangeArrowheads="1"/>
          </p:cNvPicPr>
          <p:nvPr/>
        </p:nvPicPr>
        <p:blipFill>
          <a:blip r:embed="rId4" cstate="print"/>
          <a:srcRect l="7460" r="3419" b="1140"/>
          <a:stretch>
            <a:fillRect/>
          </a:stretch>
        </p:blipFill>
        <p:spPr bwMode="auto">
          <a:xfrm>
            <a:off x="179388" y="3860800"/>
            <a:ext cx="206216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11"/>
          <p:cNvSpPr txBox="1">
            <a:spLocks noChangeArrowheads="1"/>
          </p:cNvSpPr>
          <p:nvPr/>
        </p:nvSpPr>
        <p:spPr bwMode="auto">
          <a:xfrm>
            <a:off x="7235825" y="3429000"/>
            <a:ext cx="1657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latin typeface="Calibri" pitchFamily="34" charset="0"/>
            </a:endParaRPr>
          </a:p>
          <a:p>
            <a:r>
              <a:rPr lang="ru-RU" b="1">
                <a:latin typeface="Calibri" pitchFamily="34" charset="0"/>
              </a:rPr>
              <a:t>                                    </a:t>
            </a:r>
            <a:r>
              <a:rPr lang="ru-RU">
                <a:latin typeface="Calibri" pitchFamily="34" charset="0"/>
              </a:rPr>
              <a:t>                     </a:t>
            </a:r>
          </a:p>
        </p:txBody>
      </p:sp>
      <p:sp>
        <p:nvSpPr>
          <p:cNvPr id="28679" name="TextBox 36"/>
          <p:cNvSpPr txBox="1">
            <a:spLocks noChangeArrowheads="1"/>
          </p:cNvSpPr>
          <p:nvPr/>
        </p:nvSpPr>
        <p:spPr bwMode="auto">
          <a:xfrm>
            <a:off x="2268538" y="0"/>
            <a:ext cx="6875462" cy="95410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/>
              <a:t>CR and </a:t>
            </a:r>
            <a:r>
              <a:rPr lang="ru-RU" sz="2800" b="1" dirty="0" smtClean="0"/>
              <a:t> </a:t>
            </a:r>
            <a:r>
              <a:rPr lang="en-US" sz="2800" b="1" dirty="0" smtClean="0"/>
              <a:t>gamma-rays with energy </a:t>
            </a:r>
            <a:r>
              <a:rPr lang="ru-RU" sz="2800" b="1" dirty="0" smtClean="0"/>
              <a:t> </a:t>
            </a:r>
            <a:endParaRPr lang="ru-RU" sz="2800" b="1" dirty="0"/>
          </a:p>
          <a:p>
            <a:r>
              <a:rPr lang="ru-RU" sz="2800" b="1" dirty="0"/>
              <a:t>          </a:t>
            </a:r>
            <a:r>
              <a:rPr lang="en-US" sz="2800" b="1" dirty="0" smtClean="0"/>
              <a:t>&gt;</a:t>
            </a:r>
            <a:r>
              <a:rPr lang="ru-RU" sz="2800" b="1" dirty="0" smtClean="0"/>
              <a:t>10</a:t>
            </a:r>
            <a:r>
              <a:rPr lang="en-US" sz="2800" b="1" baseline="30000" dirty="0"/>
              <a:t>15</a:t>
            </a:r>
            <a:r>
              <a:rPr lang="en-US" sz="2800" b="1" dirty="0"/>
              <a:t>  </a:t>
            </a:r>
            <a:r>
              <a:rPr lang="en-US" sz="2800" b="1" dirty="0" err="1" smtClean="0"/>
              <a:t>eV</a:t>
            </a:r>
            <a:endParaRPr lang="ru-RU" sz="2800" b="1" dirty="0"/>
          </a:p>
        </p:txBody>
      </p:sp>
      <p:pic>
        <p:nvPicPr>
          <p:cNvPr id="28680" name="Рисунок 43" descr="P1020911.JPG"/>
          <p:cNvPicPr>
            <a:picLocks noChangeAspect="1"/>
          </p:cNvPicPr>
          <p:nvPr/>
        </p:nvPicPr>
        <p:blipFill>
          <a:blip r:embed="rId5" cstate="print"/>
          <a:srcRect l="2982" t="9943" b="9280"/>
          <a:stretch>
            <a:fillRect/>
          </a:stretch>
        </p:blipFill>
        <p:spPr bwMode="auto">
          <a:xfrm>
            <a:off x="5097463" y="4332288"/>
            <a:ext cx="4046537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179388" y="2565400"/>
            <a:ext cx="1744388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/>
              <a:t>Tunka</a:t>
            </a:r>
            <a:r>
              <a:rPr lang="ru-RU" b="1" dirty="0" smtClean="0"/>
              <a:t>-133 </a:t>
            </a:r>
            <a:r>
              <a:rPr lang="ru-RU" b="1" dirty="0"/>
              <a:t>-</a:t>
            </a:r>
            <a:r>
              <a:rPr lang="ru-RU" dirty="0"/>
              <a:t> </a:t>
            </a:r>
          </a:p>
          <a:p>
            <a:r>
              <a:rPr lang="ru-RU" b="1" dirty="0"/>
              <a:t>175 </a:t>
            </a:r>
            <a:r>
              <a:rPr lang="en-US" b="1" dirty="0" smtClean="0"/>
              <a:t>optical</a:t>
            </a:r>
            <a:endParaRPr lang="ru-RU" b="1" dirty="0"/>
          </a:p>
          <a:p>
            <a:r>
              <a:rPr lang="en-US" b="1" dirty="0" smtClean="0"/>
              <a:t>detectors </a:t>
            </a:r>
            <a:r>
              <a:rPr lang="ru-RU" b="1" dirty="0" smtClean="0"/>
              <a:t> </a:t>
            </a:r>
            <a:r>
              <a:rPr lang="en-US" b="1" dirty="0" smtClean="0"/>
              <a:t>on</a:t>
            </a:r>
            <a:endParaRPr lang="ru-RU" b="1" dirty="0"/>
          </a:p>
          <a:p>
            <a:r>
              <a:rPr lang="en-US" b="1" dirty="0" smtClean="0"/>
              <a:t>the area</a:t>
            </a:r>
            <a:r>
              <a:rPr lang="ru-RU" b="1" dirty="0" smtClean="0"/>
              <a:t> </a:t>
            </a:r>
            <a:r>
              <a:rPr lang="ru-RU" b="1" dirty="0"/>
              <a:t>3 </a:t>
            </a:r>
            <a:r>
              <a:rPr lang="en-US" b="1" dirty="0" smtClean="0"/>
              <a:t>km</a:t>
            </a:r>
            <a:r>
              <a:rPr lang="ru-RU" b="1" baseline="30000" dirty="0" smtClean="0"/>
              <a:t>2</a:t>
            </a:r>
            <a:endParaRPr lang="ru-RU" b="1" dirty="0"/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0" y="5661025"/>
            <a:ext cx="3544560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err="1"/>
              <a:t>Тунка</a:t>
            </a:r>
            <a:r>
              <a:rPr lang="ru-RU" b="1" dirty="0"/>
              <a:t>-</a:t>
            </a:r>
            <a:r>
              <a:rPr lang="en-US" b="1" dirty="0"/>
              <a:t>REX – </a:t>
            </a:r>
            <a:r>
              <a:rPr lang="ru-RU" b="1" dirty="0" smtClean="0"/>
              <a:t>63</a:t>
            </a:r>
            <a:r>
              <a:rPr lang="en-US" b="1" dirty="0" smtClean="0"/>
              <a:t> antennas</a:t>
            </a:r>
            <a:r>
              <a:rPr lang="ru-RU" b="1" dirty="0" smtClean="0"/>
              <a:t> </a:t>
            </a:r>
            <a:r>
              <a:rPr lang="en-US" b="1" dirty="0" smtClean="0"/>
              <a:t>for</a:t>
            </a:r>
            <a:endParaRPr lang="ru-RU" b="1" dirty="0"/>
          </a:p>
          <a:p>
            <a:r>
              <a:rPr lang="en-US" b="1" dirty="0" smtClean="0"/>
              <a:t>registrations  of  radio signals</a:t>
            </a:r>
            <a:r>
              <a:rPr lang="ru-RU" b="1" dirty="0" smtClean="0"/>
              <a:t> </a:t>
            </a:r>
            <a:endParaRPr lang="ru-RU" b="1" dirty="0"/>
          </a:p>
          <a:p>
            <a:r>
              <a:rPr lang="en-US" b="1" dirty="0" smtClean="0"/>
              <a:t>From EAS</a:t>
            </a:r>
            <a:endParaRPr lang="ru-RU" b="1" dirty="0"/>
          </a:p>
        </p:txBody>
      </p:sp>
      <p:sp>
        <p:nvSpPr>
          <p:cNvPr id="28683" name="TextBox 12"/>
          <p:cNvSpPr txBox="1">
            <a:spLocks noChangeArrowheads="1"/>
          </p:cNvSpPr>
          <p:nvPr/>
        </p:nvSpPr>
        <p:spPr bwMode="auto">
          <a:xfrm>
            <a:off x="6261100" y="2133600"/>
            <a:ext cx="2095445" cy="2031325"/>
          </a:xfrm>
          <a:prstGeom prst="rect">
            <a:avLst/>
          </a:prstGeom>
          <a:solidFill>
            <a:srgbClr val="10F6F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/>
              <a:t>Tunka</a:t>
            </a:r>
            <a:r>
              <a:rPr lang="ru-RU" b="1" dirty="0" smtClean="0"/>
              <a:t>-</a:t>
            </a:r>
            <a:r>
              <a:rPr lang="en-US" b="1" dirty="0"/>
              <a:t>Grande </a:t>
            </a:r>
            <a:r>
              <a:rPr lang="en-US" dirty="0"/>
              <a:t>–</a:t>
            </a:r>
          </a:p>
          <a:p>
            <a:pPr>
              <a:buFontTx/>
              <a:buAutoNum type="arabicPlain" startAt="380"/>
            </a:pPr>
            <a:r>
              <a:rPr lang="ru-RU" b="1" dirty="0"/>
              <a:t> </a:t>
            </a:r>
            <a:r>
              <a:rPr lang="en-US" b="1" dirty="0" smtClean="0"/>
              <a:t>scintillation </a:t>
            </a:r>
            <a:endParaRPr lang="ru-RU" b="1" dirty="0"/>
          </a:p>
          <a:p>
            <a:r>
              <a:rPr lang="en-US" b="1" dirty="0" smtClean="0"/>
              <a:t>counters</a:t>
            </a:r>
            <a:r>
              <a:rPr lang="ru-RU" b="1" dirty="0" smtClean="0"/>
              <a:t> </a:t>
            </a:r>
            <a:r>
              <a:rPr lang="en-US" b="1" dirty="0" smtClean="0"/>
              <a:t>for</a:t>
            </a:r>
            <a:endParaRPr lang="ru-RU" b="1" dirty="0"/>
          </a:p>
          <a:p>
            <a:r>
              <a:rPr lang="ru-RU" b="1" dirty="0"/>
              <a:t> </a:t>
            </a:r>
            <a:r>
              <a:rPr lang="en-US" b="1" dirty="0" smtClean="0"/>
              <a:t>registration of</a:t>
            </a:r>
            <a:r>
              <a:rPr lang="ru-RU" b="1" dirty="0" smtClean="0"/>
              <a:t> </a:t>
            </a:r>
            <a:endParaRPr lang="ru-RU" b="1" dirty="0"/>
          </a:p>
          <a:p>
            <a:r>
              <a:rPr lang="en-US" b="1" dirty="0" smtClean="0"/>
              <a:t>charged particles</a:t>
            </a:r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88224" y="5661248"/>
            <a:ext cx="13260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Entrance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to </a:t>
            </a:r>
            <a:r>
              <a:rPr lang="en-US" b="1" dirty="0" err="1" smtClean="0">
                <a:solidFill>
                  <a:srgbClr val="C00000"/>
                </a:solidFill>
              </a:rPr>
              <a:t>muons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 err="1" smtClean="0">
                <a:solidFill>
                  <a:srgbClr val="C00000"/>
                </a:solidFill>
              </a:rPr>
              <a:t>conters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812360" y="6309320"/>
            <a:ext cx="720080" cy="5486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MC-MSU &amp; Experiment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604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</a:t>
            </a:r>
            <a:r>
              <a:rPr lang="en-US" sz="2400" b="1" dirty="0" smtClean="0"/>
              <a:t>P     +  He  + CNO + Fe )  E^2.6  </a:t>
            </a:r>
          </a:p>
          <a:p>
            <a:r>
              <a:rPr lang="en-US" sz="2400" b="1" dirty="0" smtClean="0"/>
              <a:t>     = 10</a:t>
            </a:r>
            <a:r>
              <a:rPr lang="en-US" sz="2400" b="1" baseline="30000" dirty="0" smtClean="0"/>
              <a:t>4   </a:t>
            </a:r>
            <a:r>
              <a:rPr lang="en-US" sz="2400" b="1" dirty="0" smtClean="0"/>
              <a:t> m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  sec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 ster</a:t>
            </a:r>
            <a:r>
              <a:rPr lang="en-US" sz="2400" b="1" baseline="30000" dirty="0" smtClean="0"/>
              <a:t>-1</a:t>
            </a:r>
            <a:r>
              <a:rPr lang="en-US" sz="2400" b="1" dirty="0" smtClean="0"/>
              <a:t>  Gev^1.6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649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 ATIC-2, CREAM)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284984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Threshold  flux , ph/cm</a:t>
            </a:r>
            <a:r>
              <a:rPr lang="en-US" b="1" baseline="30000" dirty="0" smtClean="0"/>
              <a:t>2</a:t>
            </a:r>
            <a:r>
              <a:rPr lang="en-US" b="1" dirty="0" smtClean="0"/>
              <a:t>          Array counting rate ( ≥4 stations), Hz</a:t>
            </a:r>
          </a:p>
          <a:p>
            <a:endParaRPr lang="en-US" dirty="0" smtClean="0"/>
          </a:p>
          <a:p>
            <a:r>
              <a:rPr lang="en-US" dirty="0" smtClean="0"/>
              <a:t>0.25                                              21 </a:t>
            </a:r>
          </a:p>
          <a:p>
            <a:endParaRPr lang="en-US" dirty="0" smtClean="0"/>
          </a:p>
          <a:p>
            <a:r>
              <a:rPr lang="en-US" dirty="0" smtClean="0"/>
              <a:t> 0.3                                                16</a:t>
            </a:r>
          </a:p>
          <a:p>
            <a:endParaRPr lang="en-US" dirty="0" smtClean="0"/>
          </a:p>
          <a:p>
            <a:r>
              <a:rPr lang="en-US" dirty="0" smtClean="0"/>
              <a:t>0.35                                               14</a:t>
            </a:r>
          </a:p>
          <a:p>
            <a:endParaRPr lang="en-US" dirty="0" smtClean="0"/>
          </a:p>
          <a:p>
            <a:r>
              <a:rPr lang="en-US" dirty="0" smtClean="0"/>
              <a:t>0.40                                               12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292080" y="4293096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24128" y="4653136"/>
            <a:ext cx="328808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Experimental  counting  rate</a:t>
            </a:r>
          </a:p>
          <a:p>
            <a:r>
              <a:rPr lang="en-US" b="1" dirty="0" smtClean="0"/>
              <a:t>    18-10  Hz</a:t>
            </a:r>
            <a:endParaRPr lang="ru-RU" b="1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23528" y="4293096"/>
            <a:ext cx="5256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All particle energy spectra </a:t>
            </a:r>
            <a:endParaRPr lang="ru-RU" dirty="0"/>
          </a:p>
        </p:txBody>
      </p:sp>
      <p:pic>
        <p:nvPicPr>
          <p:cNvPr id="12" name="Рисунок 11" descr="s_his_40_16_a5.jpg"/>
          <p:cNvPicPr>
            <a:picLocks noChangeAspect="1"/>
          </p:cNvPicPr>
          <p:nvPr/>
        </p:nvPicPr>
        <p:blipFill>
          <a:blip r:embed="rId2" cstate="print"/>
          <a:srcRect l="-3748" t="4287"/>
          <a:stretch>
            <a:fillRect/>
          </a:stretch>
        </p:blipFill>
        <p:spPr>
          <a:xfrm>
            <a:off x="395536" y="1340768"/>
            <a:ext cx="5980402" cy="55172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62882" y="1268760"/>
            <a:ext cx="3198311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E  = A  (Q200)</a:t>
            </a:r>
            <a:r>
              <a:rPr lang="en-US" b="1" baseline="30000" dirty="0" smtClean="0"/>
              <a:t>g</a:t>
            </a:r>
            <a:r>
              <a:rPr lang="en-US" b="1" dirty="0" smtClean="0"/>
              <a:t>      </a:t>
            </a:r>
            <a:r>
              <a:rPr lang="en-US" b="1" dirty="0" err="1" smtClean="0"/>
              <a:t>g</a:t>
            </a:r>
            <a:r>
              <a:rPr lang="en-US" b="1" dirty="0" smtClean="0"/>
              <a:t>=0.94</a:t>
            </a:r>
          </a:p>
          <a:p>
            <a:endParaRPr lang="en-US" b="1" dirty="0" smtClean="0"/>
          </a:p>
          <a:p>
            <a:r>
              <a:rPr lang="en-US" dirty="0" smtClean="0"/>
              <a:t>   Density of  Cherenkov light </a:t>
            </a:r>
          </a:p>
          <a:p>
            <a:r>
              <a:rPr lang="en-US" dirty="0" smtClean="0"/>
              <a:t>    at core distance of 200 m</a:t>
            </a:r>
          </a:p>
          <a:p>
            <a:r>
              <a:rPr lang="en-US" dirty="0" smtClean="0"/>
              <a:t>    form the core</a:t>
            </a:r>
            <a:r>
              <a:rPr lang="en-US" b="1" dirty="0" smtClean="0"/>
              <a:t>    </a:t>
            </a:r>
            <a:endParaRPr lang="ru-RU" b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6948264" y="1628800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Наблюдаемый избыток в направлении на Краб составляет от 10 до 20 частиц в зависимости от типа обработки, расчета фона, энергии и т.д.</a:t>
            </a:r>
            <a:endParaRPr lang="ru-RU" sz="28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26536" y="1628800"/>
          <a:ext cx="4845352" cy="3384376"/>
        </p:xfrm>
        <a:graphic>
          <a:graphicData uri="http://schemas.openxmlformats.org/presentationml/2006/ole">
            <p:oleObj spid="_x0000_s1026" name="Graph" r:id="rId3" imgW="4174560" imgH="2916000" progId="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814113" y="1628800"/>
          <a:ext cx="4329887" cy="3240360"/>
        </p:xfrm>
        <a:graphic>
          <a:graphicData uri="http://schemas.openxmlformats.org/presentationml/2006/ole">
            <p:oleObj spid="_x0000_s1027" name="Graph" r:id="rId4" imgW="4174560" imgH="2916000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15616" y="4869160"/>
            <a:ext cx="2494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E&lt;100 </a:t>
            </a:r>
            <a:r>
              <a:rPr lang="ru-RU" dirty="0" err="1" smtClean="0"/>
              <a:t>ТэВ</a:t>
            </a:r>
            <a:endParaRPr lang="ru-RU" dirty="0" smtClean="0"/>
          </a:p>
          <a:p>
            <a:r>
              <a:rPr lang="ru-RU" dirty="0" smtClean="0"/>
              <a:t>Фоновое значение 27.5</a:t>
            </a:r>
          </a:p>
          <a:p>
            <a:r>
              <a:rPr lang="ru-RU" dirty="0" smtClean="0"/>
              <a:t>Желтый – 40</a:t>
            </a:r>
          </a:p>
          <a:p>
            <a:r>
              <a:rPr lang="en-US" dirty="0" smtClean="0"/>
              <a:t>Excess  ~13 </a:t>
            </a:r>
            <a:r>
              <a:rPr lang="ru-RU" dirty="0" smtClean="0"/>
              <a:t>частиц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4797152"/>
            <a:ext cx="2494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E&lt;</a:t>
            </a:r>
            <a:r>
              <a:rPr lang="ru-RU" dirty="0" smtClean="0"/>
              <a:t>80</a:t>
            </a:r>
            <a:r>
              <a:rPr lang="en-US" dirty="0" smtClean="0"/>
              <a:t> </a:t>
            </a:r>
            <a:r>
              <a:rPr lang="ru-RU" dirty="0" err="1" smtClean="0"/>
              <a:t>ТэВ</a:t>
            </a:r>
            <a:endParaRPr lang="ru-RU" dirty="0" smtClean="0"/>
          </a:p>
          <a:p>
            <a:r>
              <a:rPr lang="ru-RU" dirty="0" smtClean="0"/>
              <a:t>Фоновое значение 23.2</a:t>
            </a:r>
          </a:p>
          <a:p>
            <a:r>
              <a:rPr lang="ru-RU" dirty="0" smtClean="0"/>
              <a:t>Красный – 36</a:t>
            </a:r>
          </a:p>
          <a:p>
            <a:r>
              <a:rPr lang="en-US" dirty="0" smtClean="0"/>
              <a:t>Excess  ~</a:t>
            </a:r>
            <a:r>
              <a:rPr lang="ru-RU" dirty="0" smtClean="0"/>
              <a:t> 13</a:t>
            </a:r>
            <a:r>
              <a:rPr lang="en-US" dirty="0" smtClean="0"/>
              <a:t> </a:t>
            </a:r>
            <a:r>
              <a:rPr lang="ru-RU" dirty="0" smtClean="0"/>
              <a:t>частиц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86479" y="6165304"/>
            <a:ext cx="40575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more detail in </a:t>
            </a:r>
            <a:r>
              <a:rPr lang="en-US" dirty="0" err="1" smtClean="0"/>
              <a:t>L.Sveshnikova</a:t>
            </a:r>
            <a:r>
              <a:rPr lang="en-US" dirty="0" smtClean="0"/>
              <a:t> report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MC&amp;Experiment.jpg"/>
          <p:cNvPicPr>
            <a:picLocks noChangeAspect="1"/>
          </p:cNvPicPr>
          <p:nvPr/>
        </p:nvPicPr>
        <p:blipFill>
          <a:blip r:embed="rId2" cstate="print"/>
          <a:srcRect t="8518"/>
          <a:stretch>
            <a:fillRect/>
          </a:stretch>
        </p:blipFill>
        <p:spPr>
          <a:xfrm>
            <a:off x="0" y="692696"/>
            <a:ext cx="9144000" cy="5875654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4067944" y="2060848"/>
            <a:ext cx="144016" cy="360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32040" y="3140968"/>
            <a:ext cx="398519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TeV</a:t>
            </a:r>
            <a:r>
              <a:rPr lang="en-US" dirty="0" smtClean="0"/>
              <a:t> (CR )        60 </a:t>
            </a:r>
            <a:r>
              <a:rPr lang="en-US" dirty="0" err="1" smtClean="0"/>
              <a:t>TeV</a:t>
            </a:r>
            <a:r>
              <a:rPr lang="en-US" dirty="0" smtClean="0"/>
              <a:t>  (gamma) 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555776" y="2132856"/>
            <a:ext cx="1152128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516216" y="3356992"/>
            <a:ext cx="36004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79712" y="332656"/>
            <a:ext cx="552426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distribution ( MC &amp; Experiment)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064500" cy="981075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Event example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Рисунок 2" descr="ev45.jpg"/>
          <p:cNvPicPr>
            <a:picLocks noChangeAspect="1"/>
          </p:cNvPicPr>
          <p:nvPr/>
        </p:nvPicPr>
        <p:blipFill>
          <a:blip r:embed="rId2" cstate="print"/>
          <a:srcRect l="3668" t="7236" r="4880"/>
          <a:stretch>
            <a:fillRect/>
          </a:stretch>
        </p:blipFill>
        <p:spPr bwMode="auto">
          <a:xfrm>
            <a:off x="0" y="1125538"/>
            <a:ext cx="461327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125538"/>
            <a:ext cx="230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 ~ Lg ( Photon flux)</a:t>
            </a:r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771775" y="2133600"/>
            <a:ext cx="2305050" cy="93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4284663" y="1700213"/>
            <a:ext cx="157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Core Position</a:t>
            </a:r>
            <a:endParaRPr lang="ru-RU"/>
          </a:p>
        </p:txBody>
      </p:sp>
      <p:pic>
        <p:nvPicPr>
          <p:cNvPr id="27655" name="Рисунок 9" descr="front45.jpg"/>
          <p:cNvPicPr>
            <a:picLocks noChangeAspect="1"/>
          </p:cNvPicPr>
          <p:nvPr/>
        </p:nvPicPr>
        <p:blipFill>
          <a:blip r:embed="rId3" cstate="print"/>
          <a:srcRect t="6345"/>
          <a:stretch>
            <a:fillRect/>
          </a:stretch>
        </p:blipFill>
        <p:spPr bwMode="auto">
          <a:xfrm>
            <a:off x="4572000" y="2565400"/>
            <a:ext cx="4538663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10"/>
          <p:cNvSpPr txBox="1">
            <a:spLocks noChangeArrowheads="1"/>
          </p:cNvSpPr>
          <p:nvPr/>
        </p:nvSpPr>
        <p:spPr bwMode="auto">
          <a:xfrm>
            <a:off x="1403350" y="5876925"/>
            <a:ext cx="2935288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EAS time front</a:t>
            </a:r>
            <a:endParaRPr lang="ru-RU"/>
          </a:p>
          <a:p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500563" y="5300663"/>
            <a:ext cx="1584325" cy="792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67106"/>
            <a:ext cx="6209120" cy="369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0" y="620688"/>
            <a:ext cx="8964488" cy="266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- 3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0 scintillation counters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(0.64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)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 the area of  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ru-RU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Start of data taking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December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All counters are in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( 12 counter on the surface, 8 counters under the 1.5 m the ground)</a:t>
            </a:r>
            <a:endParaRPr lang="ru-RU" sz="2000" baseline="30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aseline="30000" dirty="0"/>
          </a:p>
          <a:p>
            <a:r>
              <a:rPr lang="en-US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-REX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63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antennas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( 19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antennas were added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during this summer) Accuracy  of energy reconstruction  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15%.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 more detail in report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D.Kostunin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3140968"/>
            <a:ext cx="24288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0"/>
            <a:ext cx="5587363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Grande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и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-REX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_his_40_16_a5_klem-1308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2123728" y="3140968"/>
            <a:ext cx="5184576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08104" y="4725144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r>
              <a:rPr lang="ru-RU" dirty="0" smtClean="0"/>
              <a:t>= 2.73 ±0.01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5652120" y="3717032"/>
            <a:ext cx="50405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02-29 14.39.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22" t="1839" r="11487"/>
          <a:stretch>
            <a:fillRect/>
          </a:stretch>
        </p:blipFill>
        <p:spPr bwMode="auto">
          <a:xfrm>
            <a:off x="0" y="2276872"/>
            <a:ext cx="3802017" cy="307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944" t="3696" r="11911"/>
          <a:stretch>
            <a:fillRect/>
          </a:stretch>
        </p:blipFill>
        <p:spPr bwMode="auto">
          <a:xfrm>
            <a:off x="4067944" y="2060848"/>
            <a:ext cx="4147664" cy="337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548680"/>
            <a:ext cx="7135287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ADC code versus injection charge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5661248"/>
            <a:ext cx="32528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Dynamic range  ~ 4 ·10</a:t>
            </a:r>
            <a:r>
              <a:rPr lang="en-US" baseline="30000" dirty="0" smtClean="0"/>
              <a:t>4   </a:t>
            </a:r>
            <a:r>
              <a:rPr lang="en-US" dirty="0" smtClean="0"/>
              <a:t> </a:t>
            </a:r>
            <a:r>
              <a:rPr lang="en-US" dirty="0" err="1" smtClean="0"/>
              <a:t>p.e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Motivation for Multi-</a:t>
            </a:r>
            <a:r>
              <a:rPr lang="en-US" dirty="0" err="1" smtClean="0"/>
              <a:t>TeV</a:t>
            </a:r>
            <a:r>
              <a:rPr lang="en-US" dirty="0" smtClean="0"/>
              <a:t> gamma-ray astronomy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204864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the energy range of gamma-quanta of higher than 30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(high energy gamma-astronomy) there are a number of fundamental questions which have presently no answers, and first of all this is a question of sources of Galactic cosmic rays with energies around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PeV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38138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3600" dirty="0" smtClean="0"/>
              <a:t>All particle energy  spectrum 10 years ago </a:t>
            </a:r>
            <a:endParaRPr lang="ru-RU" sz="36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8" y="1700807"/>
            <a:ext cx="4264533" cy="303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pec1.JPG"/>
          <p:cNvPicPr>
            <a:picLocks noChangeAspect="1"/>
          </p:cNvPicPr>
          <p:nvPr/>
        </p:nvPicPr>
        <p:blipFill>
          <a:blip r:embed="rId3" cstate="print"/>
          <a:srcRect l="20473" t="4199" r="7874"/>
          <a:stretch>
            <a:fillRect/>
          </a:stretch>
        </p:blipFill>
        <p:spPr bwMode="auto">
          <a:xfrm>
            <a:off x="683568" y="1484784"/>
            <a:ext cx="3814763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войная стрелка влево/вправо 9"/>
          <p:cNvSpPr/>
          <p:nvPr/>
        </p:nvSpPr>
        <p:spPr bwMode="auto">
          <a:xfrm>
            <a:off x="1907704" y="3573016"/>
            <a:ext cx="1284674" cy="8933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220072" y="4725144"/>
            <a:ext cx="380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</a:t>
            </a:r>
            <a:r>
              <a:rPr lang="en-US" dirty="0" err="1" smtClean="0"/>
              <a:t>A.Haungs</a:t>
            </a:r>
            <a:r>
              <a:rPr lang="en-US" dirty="0" smtClean="0"/>
              <a:t>, </a:t>
            </a:r>
            <a:r>
              <a:rPr lang="en-US" dirty="0" err="1" smtClean="0"/>
              <a:t>arXiv</a:t>
            </a:r>
            <a:r>
              <a:rPr lang="en-US" dirty="0" smtClean="0"/>
              <a:t> 1504.01859)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64389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284663" y="3573463"/>
            <a:ext cx="57626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низ 6"/>
          <p:cNvSpPr>
            <a:spLocks noChangeAspect="1"/>
          </p:cNvSpPr>
          <p:nvPr/>
        </p:nvSpPr>
        <p:spPr>
          <a:xfrm>
            <a:off x="4500563" y="3644900"/>
            <a:ext cx="160337" cy="322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787900" y="1484313"/>
            <a:ext cx="1928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arXiv: 1410.2599</a:t>
            </a:r>
          </a:p>
          <a:p>
            <a:r>
              <a:rPr lang="en-US"/>
              <a:t>Y.Fomin et al</a:t>
            </a:r>
            <a:endParaRPr lang="ru-RU"/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468313" y="5300663"/>
            <a:ext cx="7954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r>
              <a:rPr lang="en-US" dirty="0" smtClean="0"/>
              <a:t>  </a:t>
            </a:r>
            <a:r>
              <a:rPr lang="ru-RU" dirty="0" smtClean="0"/>
              <a:t>  </a:t>
            </a:r>
            <a:r>
              <a:rPr lang="ru-RU" dirty="0"/>
              <a:t>Сравнение ожидаемой чувствительности установки </a:t>
            </a:r>
          </a:p>
          <a:p>
            <a:r>
              <a:rPr lang="ru-RU" dirty="0"/>
              <a:t>     </a:t>
            </a:r>
            <a:r>
              <a:rPr lang="ru-RU" dirty="0" err="1"/>
              <a:t>Тунка</a:t>
            </a:r>
            <a:r>
              <a:rPr lang="ru-RU" dirty="0"/>
              <a:t> –</a:t>
            </a:r>
            <a:r>
              <a:rPr lang="en-US" dirty="0"/>
              <a:t>Grande </a:t>
            </a:r>
            <a:r>
              <a:rPr lang="ru-RU" dirty="0"/>
              <a:t>к </a:t>
            </a:r>
            <a:r>
              <a:rPr lang="ru-RU" dirty="0" err="1"/>
              <a:t>гамма-квантам</a:t>
            </a:r>
            <a:r>
              <a:rPr lang="ru-RU" dirty="0"/>
              <a:t> с результатами  других</a:t>
            </a:r>
          </a:p>
          <a:p>
            <a:r>
              <a:rPr lang="ru-RU" dirty="0"/>
              <a:t>    установок . </a:t>
            </a:r>
            <a:endParaRPr lang="en-US" dirty="0"/>
          </a:p>
          <a:p>
            <a:r>
              <a:rPr lang="en-US" dirty="0"/>
              <a:t>   </a:t>
            </a:r>
            <a:r>
              <a:rPr lang="ru-RU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476672"/>
            <a:ext cx="792088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Поиск диффузного гамма-излучения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421313"/>
            <a:ext cx="158115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172200" y="59436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858000" y="65532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934200" y="53340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5486400" y="53340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486400" y="65532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9436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543800" y="59436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8305800" y="685800"/>
            <a:ext cx="685800" cy="1295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6400800" y="1981200"/>
            <a:ext cx="1905000" cy="3581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7" name="Arc 13"/>
          <p:cNvSpPr>
            <a:spLocks/>
          </p:cNvSpPr>
          <p:nvPr/>
        </p:nvSpPr>
        <p:spPr bwMode="auto">
          <a:xfrm rot="-1020000" flipH="1" flipV="1">
            <a:off x="5049838" y="1397000"/>
            <a:ext cx="4713287" cy="4608513"/>
          </a:xfrm>
          <a:custGeom>
            <a:avLst/>
            <a:gdLst>
              <a:gd name="T0" fmla="*/ 2147483647 w 19164"/>
              <a:gd name="T1" fmla="*/ 0 h 19139"/>
              <a:gd name="T2" fmla="*/ 2147483647 w 19164"/>
              <a:gd name="T3" fmla="*/ 2147483647 h 19139"/>
              <a:gd name="T4" fmla="*/ 0 w 19164"/>
              <a:gd name="T5" fmla="*/ 2147483647 h 19139"/>
              <a:gd name="T6" fmla="*/ 0 60000 65536"/>
              <a:gd name="T7" fmla="*/ 0 60000 65536"/>
              <a:gd name="T8" fmla="*/ 0 60000 65536"/>
              <a:gd name="T9" fmla="*/ 0 w 19164"/>
              <a:gd name="T10" fmla="*/ 0 h 19139"/>
              <a:gd name="T11" fmla="*/ 19164 w 19164"/>
              <a:gd name="T12" fmla="*/ 19139 h 19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64" h="19139" fill="none" extrusionOk="0">
                <a:moveTo>
                  <a:pt x="10012" y="0"/>
                </a:moveTo>
                <a:cubicBezTo>
                  <a:pt x="13930" y="2049"/>
                  <a:pt x="17124" y="5251"/>
                  <a:pt x="19163" y="9174"/>
                </a:cubicBezTo>
              </a:path>
              <a:path w="19164" h="19139" stroke="0" extrusionOk="0">
                <a:moveTo>
                  <a:pt x="10012" y="0"/>
                </a:moveTo>
                <a:cubicBezTo>
                  <a:pt x="13930" y="2049"/>
                  <a:pt x="17124" y="5251"/>
                  <a:pt x="19163" y="9174"/>
                </a:cubicBezTo>
                <a:lnTo>
                  <a:pt x="0" y="19139"/>
                </a:lnTo>
                <a:close/>
              </a:path>
            </a:pathLst>
          </a:custGeom>
          <a:noFill/>
          <a:ln w="1143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8153400" y="1981200"/>
            <a:ext cx="152400" cy="152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8305800" y="1981200"/>
            <a:ext cx="0" cy="228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7315200" y="2286000"/>
            <a:ext cx="838200" cy="1295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7620000" y="2286000"/>
            <a:ext cx="533400" cy="1371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7315200" y="2514600"/>
            <a:ext cx="685800" cy="838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H="1">
            <a:off x="7543800" y="2667000"/>
            <a:ext cx="381000" cy="990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H="1">
            <a:off x="7086600" y="2971800"/>
            <a:ext cx="685800" cy="914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H="1">
            <a:off x="7391400" y="3048000"/>
            <a:ext cx="304800" cy="990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H="1">
            <a:off x="5791200" y="4419600"/>
            <a:ext cx="1219200" cy="1143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>
            <a:off x="7086600" y="4343400"/>
            <a:ext cx="0" cy="1143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 flipH="1">
            <a:off x="6410325" y="4267200"/>
            <a:ext cx="685800" cy="1905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 flipH="1">
            <a:off x="7086600" y="3505200"/>
            <a:ext cx="381000" cy="533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 flipH="1">
            <a:off x="7239000" y="3505200"/>
            <a:ext cx="228600" cy="685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1" name="Line 27"/>
          <p:cNvSpPr>
            <a:spLocks noChangeShapeType="1"/>
          </p:cNvSpPr>
          <p:nvPr/>
        </p:nvSpPr>
        <p:spPr bwMode="auto">
          <a:xfrm flipH="1">
            <a:off x="7162800" y="3352800"/>
            <a:ext cx="381000" cy="457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flipH="1">
            <a:off x="7239000" y="3505200"/>
            <a:ext cx="228600" cy="838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3" name="Line 29"/>
          <p:cNvSpPr>
            <a:spLocks noChangeShapeType="1"/>
          </p:cNvSpPr>
          <p:nvPr/>
        </p:nvSpPr>
        <p:spPr bwMode="auto">
          <a:xfrm flipH="1">
            <a:off x="6553200" y="3962400"/>
            <a:ext cx="685800" cy="609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4" name="Line 30"/>
          <p:cNvSpPr>
            <a:spLocks noChangeShapeType="1"/>
          </p:cNvSpPr>
          <p:nvPr/>
        </p:nvSpPr>
        <p:spPr bwMode="auto">
          <a:xfrm flipH="1">
            <a:off x="6781800" y="3429000"/>
            <a:ext cx="685800" cy="838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5" name="Line 31"/>
          <p:cNvSpPr>
            <a:spLocks noChangeShapeType="1"/>
          </p:cNvSpPr>
          <p:nvPr/>
        </p:nvSpPr>
        <p:spPr bwMode="auto">
          <a:xfrm flipH="1">
            <a:off x="7239000" y="3352800"/>
            <a:ext cx="228600" cy="228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6" name="Line 32"/>
          <p:cNvSpPr>
            <a:spLocks noChangeShapeType="1"/>
          </p:cNvSpPr>
          <p:nvPr/>
        </p:nvSpPr>
        <p:spPr bwMode="auto">
          <a:xfrm flipH="1">
            <a:off x="7315200" y="3200400"/>
            <a:ext cx="304800" cy="152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7" name="Line 33"/>
          <p:cNvSpPr>
            <a:spLocks noChangeShapeType="1"/>
          </p:cNvSpPr>
          <p:nvPr/>
        </p:nvSpPr>
        <p:spPr bwMode="auto">
          <a:xfrm flipH="1">
            <a:off x="7467600" y="3352800"/>
            <a:ext cx="152400" cy="533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8" name="Line 34"/>
          <p:cNvSpPr>
            <a:spLocks noChangeShapeType="1"/>
          </p:cNvSpPr>
          <p:nvPr/>
        </p:nvSpPr>
        <p:spPr bwMode="auto">
          <a:xfrm flipH="1">
            <a:off x="7086600" y="3733800"/>
            <a:ext cx="304800" cy="228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9" name="Line 35"/>
          <p:cNvSpPr>
            <a:spLocks noChangeShapeType="1"/>
          </p:cNvSpPr>
          <p:nvPr/>
        </p:nvSpPr>
        <p:spPr bwMode="auto">
          <a:xfrm flipH="1">
            <a:off x="7162800" y="4038600"/>
            <a:ext cx="76200" cy="228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40" name="Line 36"/>
          <p:cNvSpPr>
            <a:spLocks noChangeShapeType="1"/>
          </p:cNvSpPr>
          <p:nvPr/>
        </p:nvSpPr>
        <p:spPr bwMode="auto">
          <a:xfrm flipH="1">
            <a:off x="7239000" y="3276600"/>
            <a:ext cx="228600" cy="304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41" name="Line 37"/>
          <p:cNvSpPr>
            <a:spLocks noChangeShapeType="1"/>
          </p:cNvSpPr>
          <p:nvPr/>
        </p:nvSpPr>
        <p:spPr bwMode="auto">
          <a:xfrm>
            <a:off x="7543800" y="15240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>
            <a:off x="6705600" y="30480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43" name="Line 39"/>
          <p:cNvSpPr>
            <a:spLocks noChangeShapeType="1"/>
          </p:cNvSpPr>
          <p:nvPr/>
        </p:nvSpPr>
        <p:spPr bwMode="auto">
          <a:xfrm flipH="1">
            <a:off x="6858000" y="1600200"/>
            <a:ext cx="838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44" name="Text Box 40"/>
          <p:cNvSpPr txBox="1">
            <a:spLocks noChangeArrowheads="1"/>
          </p:cNvSpPr>
          <p:nvPr/>
        </p:nvSpPr>
        <p:spPr bwMode="auto">
          <a:xfrm>
            <a:off x="6248400" y="18288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/>
              <a:t>X</a:t>
            </a:r>
            <a:r>
              <a:rPr lang="en-US" sz="2800" b="1" baseline="-25000"/>
              <a:t>max</a:t>
            </a:r>
            <a:endParaRPr lang="ru-RU" sz="2800" b="1"/>
          </a:p>
        </p:txBody>
      </p:sp>
      <p:sp>
        <p:nvSpPr>
          <p:cNvPr id="21545" name="Oval 41"/>
          <p:cNvSpPr>
            <a:spLocks noChangeArrowheads="1"/>
          </p:cNvSpPr>
          <p:nvPr/>
        </p:nvSpPr>
        <p:spPr bwMode="auto">
          <a:xfrm>
            <a:off x="4953000" y="57912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46" name="Oval 42"/>
          <p:cNvSpPr>
            <a:spLocks noChangeArrowheads="1"/>
          </p:cNvSpPr>
          <p:nvPr/>
        </p:nvSpPr>
        <p:spPr bwMode="auto">
          <a:xfrm>
            <a:off x="5562600" y="64008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47" name="Oval 43"/>
          <p:cNvSpPr>
            <a:spLocks noChangeArrowheads="1"/>
          </p:cNvSpPr>
          <p:nvPr/>
        </p:nvSpPr>
        <p:spPr bwMode="auto">
          <a:xfrm>
            <a:off x="5562600" y="51816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48" name="Oval 44"/>
          <p:cNvSpPr>
            <a:spLocks noChangeArrowheads="1"/>
          </p:cNvSpPr>
          <p:nvPr/>
        </p:nvSpPr>
        <p:spPr bwMode="auto">
          <a:xfrm>
            <a:off x="7620000" y="57150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49" name="Oval 45"/>
          <p:cNvSpPr>
            <a:spLocks noChangeArrowheads="1"/>
          </p:cNvSpPr>
          <p:nvPr/>
        </p:nvSpPr>
        <p:spPr bwMode="auto">
          <a:xfrm>
            <a:off x="6248400" y="57912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50" name="Oval 46"/>
          <p:cNvSpPr>
            <a:spLocks noChangeArrowheads="1"/>
          </p:cNvSpPr>
          <p:nvPr/>
        </p:nvSpPr>
        <p:spPr bwMode="auto">
          <a:xfrm>
            <a:off x="6934200" y="64008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51" name="Oval 47"/>
          <p:cNvSpPr>
            <a:spLocks noChangeArrowheads="1"/>
          </p:cNvSpPr>
          <p:nvPr/>
        </p:nvSpPr>
        <p:spPr bwMode="auto">
          <a:xfrm>
            <a:off x="7010400" y="51816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52" name="Text Box 48"/>
          <p:cNvSpPr txBox="1">
            <a:spLocks noChangeArrowheads="1"/>
          </p:cNvSpPr>
          <p:nvPr/>
        </p:nvSpPr>
        <p:spPr bwMode="auto">
          <a:xfrm>
            <a:off x="5029200" y="304800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/>
              <a:t>                    </a:t>
            </a:r>
            <a:endParaRPr lang="ru-RU" sz="2800"/>
          </a:p>
        </p:txBody>
      </p:sp>
      <p:sp>
        <p:nvSpPr>
          <p:cNvPr id="21553" name="Oval 49"/>
          <p:cNvSpPr>
            <a:spLocks noChangeArrowheads="1"/>
          </p:cNvSpPr>
          <p:nvPr/>
        </p:nvSpPr>
        <p:spPr bwMode="auto">
          <a:xfrm>
            <a:off x="3505200" y="4724400"/>
            <a:ext cx="1143000" cy="1143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54" name="Line 50"/>
          <p:cNvSpPr>
            <a:spLocks noChangeShapeType="1"/>
          </p:cNvSpPr>
          <p:nvPr/>
        </p:nvSpPr>
        <p:spPr bwMode="auto">
          <a:xfrm flipH="1" flipV="1">
            <a:off x="4648200" y="5715000"/>
            <a:ext cx="3810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1555" name="Picture 51" descr="pls_ex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419600"/>
            <a:ext cx="14446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56" name="Line 52"/>
          <p:cNvSpPr>
            <a:spLocks noChangeShapeType="1"/>
          </p:cNvSpPr>
          <p:nvPr/>
        </p:nvSpPr>
        <p:spPr bwMode="auto">
          <a:xfrm flipH="1">
            <a:off x="3886200" y="3505200"/>
            <a:ext cx="358140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57" name="Line 53"/>
          <p:cNvSpPr>
            <a:spLocks noChangeShapeType="1"/>
          </p:cNvSpPr>
          <p:nvPr/>
        </p:nvSpPr>
        <p:spPr bwMode="auto">
          <a:xfrm flipH="1">
            <a:off x="3581400" y="2667000"/>
            <a:ext cx="4343400" cy="2590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58" name="Text Box 54"/>
          <p:cNvSpPr txBox="1">
            <a:spLocks noChangeArrowheads="1"/>
          </p:cNvSpPr>
          <p:nvPr/>
        </p:nvSpPr>
        <p:spPr bwMode="auto">
          <a:xfrm>
            <a:off x="285750" y="4000500"/>
            <a:ext cx="3571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/>
          </a:p>
          <a:p>
            <a:r>
              <a:rPr lang="en-US" b="1"/>
              <a:t>2. Signal width ~ </a:t>
            </a:r>
            <a:r>
              <a:rPr lang="en-US" b="1">
                <a:cs typeface="Times New Roman" pitchFamily="18" charset="0"/>
              </a:rPr>
              <a:t>Δ</a:t>
            </a:r>
            <a:r>
              <a:rPr lang="en-US" b="1"/>
              <a:t>X g/cm</a:t>
            </a:r>
            <a:r>
              <a:rPr lang="en-US" b="1" baseline="30000"/>
              <a:t>2 </a:t>
            </a:r>
            <a:r>
              <a:rPr lang="ru-RU" b="1" baseline="30000"/>
              <a:t> </a:t>
            </a:r>
            <a:endParaRPr lang="en-US" b="1" baseline="30000"/>
          </a:p>
          <a:p>
            <a:r>
              <a:rPr lang="ru-RU" b="1" baseline="30000"/>
              <a:t>  </a:t>
            </a:r>
            <a:r>
              <a:rPr lang="en-US" sz="1600" b="1"/>
              <a:t>ΔX = X</a:t>
            </a:r>
            <a:r>
              <a:rPr lang="en-US" sz="1600" b="1" baseline="-25000"/>
              <a:t>0</a:t>
            </a:r>
            <a:r>
              <a:rPr lang="en-US" sz="1600" b="1"/>
              <a:t>/cosθ – X</a:t>
            </a:r>
            <a:r>
              <a:rPr lang="en-US" sz="1600" b="1" baseline="-25000"/>
              <a:t>max</a:t>
            </a:r>
            <a:r>
              <a:rPr lang="en-US"/>
              <a:t> </a:t>
            </a:r>
            <a:endParaRPr lang="ru-RU"/>
          </a:p>
        </p:txBody>
      </p:sp>
      <p:sp>
        <p:nvSpPr>
          <p:cNvPr id="21559" name="Line 55"/>
          <p:cNvSpPr>
            <a:spLocks noChangeShapeType="1"/>
          </p:cNvSpPr>
          <p:nvPr/>
        </p:nvSpPr>
        <p:spPr bwMode="auto">
          <a:xfrm>
            <a:off x="8458200" y="1981200"/>
            <a:ext cx="0" cy="419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60" name="Text Box 56"/>
          <p:cNvSpPr txBox="1">
            <a:spLocks noChangeArrowheads="1"/>
          </p:cNvSpPr>
          <p:nvPr/>
        </p:nvSpPr>
        <p:spPr bwMode="auto">
          <a:xfrm>
            <a:off x="7620000" y="4038600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/>
              <a:t>X</a:t>
            </a:r>
            <a:r>
              <a:rPr lang="en-US" sz="2800" b="1" baseline="-25000"/>
              <a:t>0</a:t>
            </a:r>
            <a:endParaRPr lang="ru-RU" sz="2800" b="1"/>
          </a:p>
        </p:txBody>
      </p:sp>
      <p:sp>
        <p:nvSpPr>
          <p:cNvPr id="21561" name="Text Box 57"/>
          <p:cNvSpPr txBox="1">
            <a:spLocks noChangeArrowheads="1"/>
          </p:cNvSpPr>
          <p:nvPr/>
        </p:nvSpPr>
        <p:spPr bwMode="auto">
          <a:xfrm>
            <a:off x="7848600" y="12192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b="1">
                <a:cs typeface="Times New Roman" pitchFamily="18" charset="0"/>
              </a:rPr>
              <a:t>θ</a:t>
            </a:r>
            <a:r>
              <a:rPr lang="en-US" b="1">
                <a:cs typeface="Times New Roman" pitchFamily="18" charset="0"/>
              </a:rPr>
              <a:t>, </a:t>
            </a:r>
            <a:r>
              <a:rPr lang="ru-RU" b="1">
                <a:cs typeface="Times New Roman" pitchFamily="18" charset="0"/>
              </a:rPr>
              <a:t>φ</a:t>
            </a:r>
            <a:endParaRPr lang="ru-RU" b="1"/>
          </a:p>
        </p:txBody>
      </p:sp>
      <p:sp>
        <p:nvSpPr>
          <p:cNvPr id="21562" name="Line 58"/>
          <p:cNvSpPr>
            <a:spLocks noChangeShapeType="1"/>
          </p:cNvSpPr>
          <p:nvPr/>
        </p:nvSpPr>
        <p:spPr bwMode="auto">
          <a:xfrm flipH="1">
            <a:off x="3276600" y="6477000"/>
            <a:ext cx="2209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63" name="Line 59"/>
          <p:cNvSpPr>
            <a:spLocks noChangeShapeType="1"/>
          </p:cNvSpPr>
          <p:nvPr/>
        </p:nvSpPr>
        <p:spPr bwMode="auto">
          <a:xfrm flipH="1">
            <a:off x="3276600" y="5867400"/>
            <a:ext cx="28956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64" name="Line 60"/>
          <p:cNvSpPr>
            <a:spLocks noChangeShapeType="1"/>
          </p:cNvSpPr>
          <p:nvPr/>
        </p:nvSpPr>
        <p:spPr bwMode="auto">
          <a:xfrm flipH="1">
            <a:off x="3276600" y="6248400"/>
            <a:ext cx="1219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65" name="Line 61"/>
          <p:cNvSpPr>
            <a:spLocks noChangeShapeType="1"/>
          </p:cNvSpPr>
          <p:nvPr/>
        </p:nvSpPr>
        <p:spPr bwMode="auto">
          <a:xfrm flipH="1">
            <a:off x="3352800" y="6400800"/>
            <a:ext cx="1143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66" name="Oval 62"/>
          <p:cNvSpPr>
            <a:spLocks noChangeArrowheads="1"/>
          </p:cNvSpPr>
          <p:nvPr/>
        </p:nvSpPr>
        <p:spPr bwMode="auto">
          <a:xfrm>
            <a:off x="1981200" y="5867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67" name="Oval 63"/>
          <p:cNvSpPr>
            <a:spLocks noChangeArrowheads="1"/>
          </p:cNvSpPr>
          <p:nvPr/>
        </p:nvSpPr>
        <p:spPr bwMode="auto">
          <a:xfrm>
            <a:off x="2209800" y="6019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68" name="Oval 64"/>
          <p:cNvSpPr>
            <a:spLocks noChangeArrowheads="1"/>
          </p:cNvSpPr>
          <p:nvPr/>
        </p:nvSpPr>
        <p:spPr bwMode="auto">
          <a:xfrm>
            <a:off x="2286000" y="6096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69" name="Oval 65"/>
          <p:cNvSpPr>
            <a:spLocks noChangeArrowheads="1"/>
          </p:cNvSpPr>
          <p:nvPr/>
        </p:nvSpPr>
        <p:spPr bwMode="auto">
          <a:xfrm>
            <a:off x="2514600" y="617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70" name="Oval 66"/>
          <p:cNvSpPr>
            <a:spLocks noChangeArrowheads="1"/>
          </p:cNvSpPr>
          <p:nvPr/>
        </p:nvSpPr>
        <p:spPr bwMode="auto">
          <a:xfrm>
            <a:off x="2667000" y="632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323528" y="3789040"/>
            <a:ext cx="5111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1. Steepness of </a:t>
            </a:r>
            <a:r>
              <a:rPr lang="en-US" b="1" dirty="0" smtClean="0"/>
              <a:t>LDF</a:t>
            </a:r>
            <a:endParaRPr lang="en-US" sz="1600" b="1" dirty="0"/>
          </a:p>
        </p:txBody>
      </p: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611560" y="3140968"/>
            <a:ext cx="35686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Methods of </a:t>
            </a:r>
            <a:r>
              <a:rPr lang="en-US" b="1" dirty="0" err="1"/>
              <a:t>X</a:t>
            </a:r>
            <a:r>
              <a:rPr lang="en-US" b="1" baseline="-25000" dirty="0" err="1"/>
              <a:t>max</a:t>
            </a:r>
            <a:r>
              <a:rPr lang="en-US" b="1" dirty="0"/>
              <a:t> measurement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-5293096" y="19168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smtClean="0"/>
              <a:t>: </a:t>
            </a:r>
            <a:r>
              <a:rPr lang="ru-RU" b="1" dirty="0" smtClean="0"/>
              <a:t> </a:t>
            </a:r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467544" y="1556792"/>
            <a:ext cx="5112568" cy="13388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Accuracy: core location </a:t>
            </a:r>
            <a:r>
              <a:rPr lang="en-US" b="1" dirty="0" smtClean="0">
                <a:cs typeface="Times New Roman" pitchFamily="18" charset="0"/>
              </a:rPr>
              <a:t>~ 10 m</a:t>
            </a:r>
          </a:p>
          <a:p>
            <a:pPr>
              <a:lnSpc>
                <a:spcPct val="90000"/>
              </a:lnSpc>
            </a:pPr>
            <a:endParaRPr lang="en-US" b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 Energy resolution ~ 15%   ( E = c Q(200)</a:t>
            </a:r>
            <a:r>
              <a:rPr lang="en-US" b="1" baseline="30000" dirty="0" smtClean="0">
                <a:cs typeface="Times New Roman" pitchFamily="18" charset="0"/>
              </a:rPr>
              <a:t>0.94  </a:t>
            </a:r>
            <a:r>
              <a:rPr lang="en-US" b="1" dirty="0" smtClean="0">
                <a:cs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en-US" b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cs typeface="Times New Roman" pitchFamily="18" charset="0"/>
              </a:rPr>
              <a:t>                    </a:t>
            </a:r>
            <a:r>
              <a:rPr lang="en-US" b="1" dirty="0" smtClean="0">
                <a:cs typeface="Times New Roman" pitchFamily="18" charset="0"/>
                <a:sym typeface="Symbol" pitchFamily="18" charset="2"/>
              </a:rPr>
              <a:t>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en-US" b="1" dirty="0" err="1" smtClean="0">
                <a:cs typeface="Times New Roman" pitchFamily="18" charset="0"/>
              </a:rPr>
              <a:t>X</a:t>
            </a:r>
            <a:r>
              <a:rPr lang="en-US" b="1" baseline="-25000" dirty="0" err="1" smtClean="0">
                <a:cs typeface="Times New Roman" pitchFamily="18" charset="0"/>
              </a:rPr>
              <a:t>max</a:t>
            </a:r>
            <a:r>
              <a:rPr lang="en-US" b="1" dirty="0" smtClean="0">
                <a:cs typeface="Times New Roman" pitchFamily="18" charset="0"/>
              </a:rPr>
              <a:t>  ~ 25 g∙cm</a:t>
            </a:r>
            <a:r>
              <a:rPr lang="en-US" b="1" baseline="30000" dirty="0" smtClean="0">
                <a:cs typeface="Times New Roman" pitchFamily="18" charset="0"/>
              </a:rPr>
              <a:t>-2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72" name="Заголовок 71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1417638"/>
          </a:xfrm>
          <a:solidFill>
            <a:srgbClr val="FFFF00"/>
          </a:solidFill>
        </p:spPr>
        <p:txBody>
          <a:bodyPr/>
          <a:lstStyle/>
          <a:p>
            <a:r>
              <a:rPr lang="en-US" sz="2800" b="1" dirty="0" smtClean="0"/>
              <a:t>Tunka-133 : Registration of Cherenkov light from EAS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Documents and Settings\leon\Presentation\TUNKA133\Locations-133_r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96975"/>
            <a:ext cx="461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15" descr="C:\Documents and Settings\leon\TUNKA133\PAPERS\posters\two_box.jpg"/>
          <p:cNvPicPr>
            <a:picLocks noChangeAspect="1" noChangeArrowheads="1"/>
          </p:cNvPicPr>
          <p:nvPr/>
        </p:nvPicPr>
        <p:blipFill>
          <a:blip r:embed="rId4" cstate="print"/>
          <a:srcRect l="19685" t="20998" r="15749" b="20998"/>
          <a:stretch>
            <a:fillRect/>
          </a:stretch>
        </p:blipFill>
        <p:spPr bwMode="auto">
          <a:xfrm>
            <a:off x="5300663" y="0"/>
            <a:ext cx="3843337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AutoShape 16"/>
          <p:cNvSpPr>
            <a:spLocks noChangeArrowheads="1"/>
          </p:cNvSpPr>
          <p:nvPr/>
        </p:nvSpPr>
        <p:spPr bwMode="auto">
          <a:xfrm>
            <a:off x="4500563" y="2420938"/>
            <a:ext cx="8382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0" y="214313"/>
            <a:ext cx="4716463" cy="92333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/>
              <a:t>Tunka</a:t>
            </a:r>
            <a:r>
              <a:rPr lang="ru-RU" dirty="0"/>
              <a:t>-133: 19 </a:t>
            </a:r>
            <a:r>
              <a:rPr lang="en-US" dirty="0" smtClean="0"/>
              <a:t>internal clusters + 6 outside clusters</a:t>
            </a:r>
            <a:r>
              <a:rPr lang="ru-RU" dirty="0" smtClean="0"/>
              <a:t>, </a:t>
            </a:r>
            <a:endParaRPr lang="en-US" dirty="0"/>
          </a:p>
          <a:p>
            <a:pPr algn="ctr"/>
            <a:r>
              <a:rPr lang="ru-RU" dirty="0"/>
              <a:t>7 </a:t>
            </a:r>
            <a:r>
              <a:rPr lang="en-US" dirty="0"/>
              <a:t>detectors in</a:t>
            </a:r>
            <a:r>
              <a:rPr lang="ru-RU" dirty="0"/>
              <a:t> </a:t>
            </a:r>
            <a:r>
              <a:rPr lang="en-US" dirty="0"/>
              <a:t>each cluster</a:t>
            </a:r>
            <a:endParaRPr lang="ru-RU" dirty="0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V="1">
            <a:off x="2555875" y="3284538"/>
            <a:ext cx="1800225" cy="5762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4284663" y="3213100"/>
            <a:ext cx="312737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3276600" y="1844675"/>
            <a:ext cx="574675" cy="1655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3132138" y="141128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Optical cable</a:t>
            </a:r>
            <a:endParaRPr lang="ru-RU" b="1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427538" y="2349500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067175" y="1698625"/>
            <a:ext cx="1289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Cluster</a:t>
            </a:r>
          </a:p>
          <a:p>
            <a:r>
              <a:rPr lang="en-US" b="1"/>
              <a:t>Electronic</a:t>
            </a:r>
          </a:p>
          <a:p>
            <a:r>
              <a:rPr lang="en-US" b="1"/>
              <a:t>      box</a:t>
            </a:r>
            <a:endParaRPr lang="ru-RU" b="1"/>
          </a:p>
        </p:txBody>
      </p:sp>
      <p:pic>
        <p:nvPicPr>
          <p:cNvPr id="35852" name="Picture 12" descr="optic_cable"/>
          <p:cNvPicPr>
            <a:picLocks noChangeAspect="1" noChangeArrowheads="1"/>
          </p:cNvPicPr>
          <p:nvPr/>
        </p:nvPicPr>
        <p:blipFill>
          <a:blip r:embed="rId5" cstate="print"/>
          <a:srcRect l="435" r="13026"/>
          <a:stretch>
            <a:fillRect/>
          </a:stretch>
        </p:blipFill>
        <p:spPr bwMode="auto">
          <a:xfrm>
            <a:off x="0" y="4149725"/>
            <a:ext cx="28733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2195513" y="3933825"/>
            <a:ext cx="503237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755650" y="2133600"/>
            <a:ext cx="1512888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0" y="1555750"/>
            <a:ext cx="86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DAQ</a:t>
            </a:r>
            <a:endParaRPr lang="ru-RU" b="1"/>
          </a:p>
          <a:p>
            <a:r>
              <a:rPr lang="en-US" b="1"/>
              <a:t>center</a:t>
            </a:r>
            <a:endParaRPr lang="ru-RU" b="1"/>
          </a:p>
        </p:txBody>
      </p:sp>
      <p:pic>
        <p:nvPicPr>
          <p:cNvPr id="35856" name="Picture 3" descr="C:\Documents and Settings\leon\TUNKA133\pictures\oct2006\IMG_6117.jpg"/>
          <p:cNvPicPr>
            <a:picLocks noChangeAspect="1" noChangeArrowheads="1"/>
          </p:cNvPicPr>
          <p:nvPr/>
        </p:nvPicPr>
        <p:blipFill>
          <a:blip r:embed="rId6" cstate="print"/>
          <a:srcRect l="59860" t="27623" b="9207"/>
          <a:stretch>
            <a:fillRect/>
          </a:stretch>
        </p:blipFill>
        <p:spPr bwMode="auto">
          <a:xfrm>
            <a:off x="5172075" y="2589213"/>
            <a:ext cx="18859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3" descr="C:\Documents and Settings\leon\Presentation\baikal_skool07\Мои документы\clust_isaid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5563" y="4581525"/>
            <a:ext cx="273843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4" descr="Рисунок1"/>
          <p:cNvPicPr>
            <a:picLocks noChangeAspect="1" noChangeArrowheads="1"/>
          </p:cNvPicPr>
          <p:nvPr/>
        </p:nvPicPr>
        <p:blipFill>
          <a:blip r:embed="rId8" cstate="print"/>
          <a:srcRect l="20715" t="13734" r="25766" b="14284"/>
          <a:stretch>
            <a:fillRect/>
          </a:stretch>
        </p:blipFill>
        <p:spPr bwMode="auto">
          <a:xfrm>
            <a:off x="7207250" y="2565400"/>
            <a:ext cx="193675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Text Box 20"/>
          <p:cNvSpPr txBox="1">
            <a:spLocks noChangeArrowheads="1"/>
          </p:cNvSpPr>
          <p:nvPr/>
        </p:nvSpPr>
        <p:spPr bwMode="auto">
          <a:xfrm>
            <a:off x="4843463" y="4770438"/>
            <a:ext cx="1489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PMT</a:t>
            </a:r>
          </a:p>
          <a:p>
            <a:r>
              <a:rPr lang="en-US"/>
              <a:t>EMI 9350</a:t>
            </a:r>
            <a:endParaRPr lang="ru-RU"/>
          </a:p>
          <a:p>
            <a:r>
              <a:rPr lang="en-US">
                <a:cs typeface="Times New Roman" pitchFamily="18" charset="0"/>
              </a:rPr>
              <a:t>Ø</a:t>
            </a:r>
            <a:r>
              <a:rPr lang="ru-RU">
                <a:cs typeface="Times New Roman" pitchFamily="18" charset="0"/>
              </a:rPr>
              <a:t> 20 </a:t>
            </a:r>
            <a:r>
              <a:rPr lang="en-US">
                <a:cs typeface="Times New Roman" pitchFamily="18" charset="0"/>
              </a:rPr>
              <a:t>cm</a:t>
            </a:r>
          </a:p>
        </p:txBody>
      </p:sp>
      <p:sp>
        <p:nvSpPr>
          <p:cNvPr id="35860" name="Прямоугольник 19"/>
          <p:cNvSpPr>
            <a:spLocks noChangeArrowheads="1"/>
          </p:cNvSpPr>
          <p:nvPr/>
        </p:nvSpPr>
        <p:spPr bwMode="auto">
          <a:xfrm>
            <a:off x="3216275" y="6176963"/>
            <a:ext cx="3136900" cy="7064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4</a:t>
            </a:r>
            <a:r>
              <a:rPr lang="en-US" sz="2000" b="1" dirty="0"/>
              <a:t> channel FADC boards</a:t>
            </a:r>
          </a:p>
          <a:p>
            <a:r>
              <a:rPr lang="en-US" sz="2000" b="1" dirty="0"/>
              <a:t>  200 MHz, 12 bit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30204</TotalTime>
  <Words>2383</Words>
  <Application>Microsoft Office PowerPoint</Application>
  <PresentationFormat>Экран (4:3)</PresentationFormat>
  <Paragraphs>607</Paragraphs>
  <Slides>70</Slides>
  <Notes>4</Notes>
  <HiddenSlides>12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2" baseType="lpstr">
      <vt:lpstr>Тема Office</vt:lpstr>
      <vt:lpstr>Graph</vt:lpstr>
      <vt:lpstr>   Tunka Advanced Instrument for cosmic rays and Gamma-ray Astronomy(TAIGA): status, results and perspectives.</vt:lpstr>
      <vt:lpstr>TAIGA - collaboration </vt:lpstr>
      <vt:lpstr>Complex of arrays in Tunka Valley   (50 km from the lake Baikal)</vt:lpstr>
      <vt:lpstr>OUTLINE</vt:lpstr>
      <vt:lpstr>   I.  Review of  the main CR results at Tunka experiments </vt:lpstr>
      <vt:lpstr>Слайд 6</vt:lpstr>
      <vt:lpstr>All particle energy  spectrum 10 years ago </vt:lpstr>
      <vt:lpstr>Tunka-133 : Registration of Cherenkov light from EAS</vt:lpstr>
      <vt:lpstr>Слайд 9</vt:lpstr>
      <vt:lpstr>All particle energy spectrum ( 5 season of operation) </vt:lpstr>
      <vt:lpstr>All particle energy spectrum</vt:lpstr>
      <vt:lpstr>Слайд 12</vt:lpstr>
      <vt:lpstr>Mass composition</vt:lpstr>
      <vt:lpstr>Tunka-REX (Tunka Radio EXtension)</vt:lpstr>
      <vt:lpstr>Stintillation array Tunka-Grande</vt:lpstr>
      <vt:lpstr>Scintillation station</vt:lpstr>
      <vt:lpstr>Ne and Nµ reconstruction</vt:lpstr>
      <vt:lpstr>Tunka-133 &amp; Tunka-Grande</vt:lpstr>
      <vt:lpstr>Energy spectrum from Tunka-Grande ( very preliminary)</vt:lpstr>
      <vt:lpstr>Study of mass composition in the  energy  1017 – 1018 eV.</vt:lpstr>
      <vt:lpstr>Tunka-25 &amp; HiSCORE – structure of the «knee» energy spectrum </vt:lpstr>
      <vt:lpstr>Слайд 22</vt:lpstr>
      <vt:lpstr>Spectrum Structure in the Knee ( 9 станций HiSCORE) </vt:lpstr>
      <vt:lpstr>All particle energy spectrum  ( 28  HiSCORE stations)  </vt:lpstr>
      <vt:lpstr>Слайд 25</vt:lpstr>
      <vt:lpstr> </vt:lpstr>
      <vt:lpstr>Слайд 27</vt:lpstr>
      <vt:lpstr> TAIGA - HiSCORE  (High Sensitivity Cosmic Origin Explorer).</vt:lpstr>
      <vt:lpstr>TAIGA : Imaging + non-imaging  techniques  </vt:lpstr>
      <vt:lpstr>Hybrid approach to hadron rejection</vt:lpstr>
      <vt:lpstr>The differences between an isolated operation of the IACT and a joint operation together with HiSCORE</vt:lpstr>
      <vt:lpstr>CR rejection efficiency</vt:lpstr>
      <vt:lpstr>Integral sensitivity to local sources  </vt:lpstr>
      <vt:lpstr>  Integral sensitivity to local sources  </vt:lpstr>
      <vt:lpstr>Слайд 35</vt:lpstr>
      <vt:lpstr>TAIGA- prototype</vt:lpstr>
      <vt:lpstr>Слайд 37</vt:lpstr>
      <vt:lpstr>TAIGA-IACT</vt:lpstr>
      <vt:lpstr>Слайд 39</vt:lpstr>
      <vt:lpstr>Слайд 40</vt:lpstr>
      <vt:lpstr>Слайд 41</vt:lpstr>
      <vt:lpstr>Слайд 42</vt:lpstr>
      <vt:lpstr>Marching of the PMT anode signal output with MAROC-3</vt:lpstr>
      <vt:lpstr>Maximum amplitude per pixel&amp; distance from the EAS core</vt:lpstr>
      <vt:lpstr>Слайд 45</vt:lpstr>
      <vt:lpstr>Results from  the season 2015-2016 of  array operation </vt:lpstr>
      <vt:lpstr>HiSCORE optical station</vt:lpstr>
      <vt:lpstr>Triggering and Readout</vt:lpstr>
      <vt:lpstr> </vt:lpstr>
      <vt:lpstr>Integral amplitude spectrum of single station </vt:lpstr>
      <vt:lpstr>Event example</vt:lpstr>
      <vt:lpstr>Слайд 52</vt:lpstr>
      <vt:lpstr>Energy distribution in the threshold region ( per months)</vt:lpstr>
      <vt:lpstr>Expected  energy distribution of events from Crab in TAIGA-HiSCORE</vt:lpstr>
      <vt:lpstr>Excess of events  from Crab in 0.4 deg (very preliminary)</vt:lpstr>
      <vt:lpstr>Conclusion</vt:lpstr>
      <vt:lpstr>Thank you</vt:lpstr>
      <vt:lpstr>Content of report</vt:lpstr>
      <vt:lpstr>Сцинтилляционная станция</vt:lpstr>
      <vt:lpstr>MC-MSU &amp; Experiment</vt:lpstr>
      <vt:lpstr>All particle energy spectra </vt:lpstr>
      <vt:lpstr>Наблюдаемый избыток в направлении на Краб составляет от 10 до 20 частиц в зависимости от типа обработки, расчета фона, энергии и т.д.</vt:lpstr>
      <vt:lpstr>Слайд 63</vt:lpstr>
      <vt:lpstr>Event example</vt:lpstr>
      <vt:lpstr>Слайд 65</vt:lpstr>
      <vt:lpstr>Слайд 66</vt:lpstr>
      <vt:lpstr>Слайд 67</vt:lpstr>
      <vt:lpstr>Слайд 68</vt:lpstr>
      <vt:lpstr>Motivation for Multi-TeV gamma-ray astronomy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TAIGA-2015</dc:title>
  <dc:creator>leonid</dc:creator>
  <cp:lastModifiedBy>leonid</cp:lastModifiedBy>
  <cp:revision>1660</cp:revision>
  <dcterms:created xsi:type="dcterms:W3CDTF">2015-06-11T16:11:08Z</dcterms:created>
  <dcterms:modified xsi:type="dcterms:W3CDTF">2016-08-22T06:23:32Z</dcterms:modified>
</cp:coreProperties>
</file>